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4" d="100"/>
          <a:sy n="64" d="100"/>
        </p:scale>
        <p:origin x="82"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ncy Patel" userId="50b02c8fa7ff8968" providerId="LiveId" clId="{83E66167-2F15-4A08-B7E7-0472E26EEA74}"/>
    <pc:docChg chg="custSel modSld">
      <pc:chgData name="Nency Patel" userId="50b02c8fa7ff8968" providerId="LiveId" clId="{83E66167-2F15-4A08-B7E7-0472E26EEA74}" dt="2023-12-02T05:55:56.309" v="43" actId="478"/>
      <pc:docMkLst>
        <pc:docMk/>
      </pc:docMkLst>
      <pc:sldChg chg="delSp modSp mod">
        <pc:chgData name="Nency Patel" userId="50b02c8fa7ff8968" providerId="LiveId" clId="{83E66167-2F15-4A08-B7E7-0472E26EEA74}" dt="2023-12-02T05:54:21.971" v="23" actId="478"/>
        <pc:sldMkLst>
          <pc:docMk/>
          <pc:sldMk cId="0" sldId="256"/>
        </pc:sldMkLst>
        <pc:spChg chg="mod">
          <ac:chgData name="Nency Patel" userId="50b02c8fa7ff8968" providerId="LiveId" clId="{83E66167-2F15-4A08-B7E7-0472E26EEA74}" dt="2023-12-02T05:54:05.341" v="6" actId="20577"/>
          <ac:spMkLst>
            <pc:docMk/>
            <pc:sldMk cId="0" sldId="256"/>
            <ac:spMk id="5" creationId="{00000000-0000-0000-0000-000000000000}"/>
          </ac:spMkLst>
        </pc:spChg>
        <pc:spChg chg="mod">
          <ac:chgData name="Nency Patel" userId="50b02c8fa7ff8968" providerId="LiveId" clId="{83E66167-2F15-4A08-B7E7-0472E26EEA74}" dt="2023-12-02T05:54:10.014" v="22" actId="20577"/>
          <ac:spMkLst>
            <pc:docMk/>
            <pc:sldMk cId="0" sldId="256"/>
            <ac:spMk id="6" creationId="{00000000-0000-0000-0000-000000000000}"/>
          </ac:spMkLst>
        </pc:spChg>
        <pc:picChg chg="del">
          <ac:chgData name="Nency Patel" userId="50b02c8fa7ff8968" providerId="LiveId" clId="{83E66167-2F15-4A08-B7E7-0472E26EEA74}" dt="2023-12-02T05:54:21.971" v="23" actId="478"/>
          <ac:picMkLst>
            <pc:docMk/>
            <pc:sldMk cId="0" sldId="256"/>
            <ac:picMk id="13" creationId="{00000000-0000-0000-0000-000000000000}"/>
          </ac:picMkLst>
        </pc:picChg>
      </pc:sldChg>
      <pc:sldChg chg="delSp mod">
        <pc:chgData name="Nency Patel" userId="50b02c8fa7ff8968" providerId="LiveId" clId="{83E66167-2F15-4A08-B7E7-0472E26EEA74}" dt="2023-12-02T05:54:29.586" v="24" actId="478"/>
        <pc:sldMkLst>
          <pc:docMk/>
          <pc:sldMk cId="0" sldId="257"/>
        </pc:sldMkLst>
        <pc:picChg chg="del">
          <ac:chgData name="Nency Patel" userId="50b02c8fa7ff8968" providerId="LiveId" clId="{83E66167-2F15-4A08-B7E7-0472E26EEA74}" dt="2023-12-02T05:54:29.586" v="24" actId="478"/>
          <ac:picMkLst>
            <pc:docMk/>
            <pc:sldMk cId="0" sldId="257"/>
            <ac:picMk id="7" creationId="{00000000-0000-0000-0000-000000000000}"/>
          </ac:picMkLst>
        </pc:picChg>
      </pc:sldChg>
      <pc:sldChg chg="delSp mod">
        <pc:chgData name="Nency Patel" userId="50b02c8fa7ff8968" providerId="LiveId" clId="{83E66167-2F15-4A08-B7E7-0472E26EEA74}" dt="2023-12-02T05:54:33.412" v="25" actId="478"/>
        <pc:sldMkLst>
          <pc:docMk/>
          <pc:sldMk cId="0" sldId="258"/>
        </pc:sldMkLst>
        <pc:picChg chg="del">
          <ac:chgData name="Nency Patel" userId="50b02c8fa7ff8968" providerId="LiveId" clId="{83E66167-2F15-4A08-B7E7-0472E26EEA74}" dt="2023-12-02T05:54:33.412" v="25" actId="478"/>
          <ac:picMkLst>
            <pc:docMk/>
            <pc:sldMk cId="0" sldId="258"/>
            <ac:picMk id="13" creationId="{00000000-0000-0000-0000-000000000000}"/>
          </ac:picMkLst>
        </pc:picChg>
      </pc:sldChg>
      <pc:sldChg chg="delSp mod">
        <pc:chgData name="Nency Patel" userId="50b02c8fa7ff8968" providerId="LiveId" clId="{83E66167-2F15-4A08-B7E7-0472E26EEA74}" dt="2023-12-02T05:54:37.070" v="26" actId="478"/>
        <pc:sldMkLst>
          <pc:docMk/>
          <pc:sldMk cId="0" sldId="259"/>
        </pc:sldMkLst>
        <pc:picChg chg="del">
          <ac:chgData name="Nency Patel" userId="50b02c8fa7ff8968" providerId="LiveId" clId="{83E66167-2F15-4A08-B7E7-0472E26EEA74}" dt="2023-12-02T05:54:37.070" v="26" actId="478"/>
          <ac:picMkLst>
            <pc:docMk/>
            <pc:sldMk cId="0" sldId="259"/>
            <ac:picMk id="19" creationId="{00000000-0000-0000-0000-000000000000}"/>
          </ac:picMkLst>
        </pc:picChg>
      </pc:sldChg>
      <pc:sldChg chg="delSp mod">
        <pc:chgData name="Nency Patel" userId="50b02c8fa7ff8968" providerId="LiveId" clId="{83E66167-2F15-4A08-B7E7-0472E26EEA74}" dt="2023-12-02T05:54:40.645" v="27" actId="478"/>
        <pc:sldMkLst>
          <pc:docMk/>
          <pc:sldMk cId="0" sldId="260"/>
        </pc:sldMkLst>
        <pc:picChg chg="del">
          <ac:chgData name="Nency Patel" userId="50b02c8fa7ff8968" providerId="LiveId" clId="{83E66167-2F15-4A08-B7E7-0472E26EEA74}" dt="2023-12-02T05:54:40.645" v="27" actId="478"/>
          <ac:picMkLst>
            <pc:docMk/>
            <pc:sldMk cId="0" sldId="260"/>
            <ac:picMk id="8" creationId="{00000000-0000-0000-0000-000000000000}"/>
          </ac:picMkLst>
        </pc:picChg>
      </pc:sldChg>
      <pc:sldChg chg="delSp mod">
        <pc:chgData name="Nency Patel" userId="50b02c8fa7ff8968" providerId="LiveId" clId="{83E66167-2F15-4A08-B7E7-0472E26EEA74}" dt="2023-12-02T05:54:43.995" v="28" actId="478"/>
        <pc:sldMkLst>
          <pc:docMk/>
          <pc:sldMk cId="0" sldId="261"/>
        </pc:sldMkLst>
        <pc:picChg chg="del">
          <ac:chgData name="Nency Patel" userId="50b02c8fa7ff8968" providerId="LiveId" clId="{83E66167-2F15-4A08-B7E7-0472E26EEA74}" dt="2023-12-02T05:54:43.995" v="28" actId="478"/>
          <ac:picMkLst>
            <pc:docMk/>
            <pc:sldMk cId="0" sldId="261"/>
            <ac:picMk id="27" creationId="{00000000-0000-0000-0000-000000000000}"/>
          </ac:picMkLst>
        </pc:picChg>
      </pc:sldChg>
      <pc:sldChg chg="delSp mod">
        <pc:chgData name="Nency Patel" userId="50b02c8fa7ff8968" providerId="LiveId" clId="{83E66167-2F15-4A08-B7E7-0472E26EEA74}" dt="2023-12-02T05:54:49.778" v="29" actId="478"/>
        <pc:sldMkLst>
          <pc:docMk/>
          <pc:sldMk cId="0" sldId="262"/>
        </pc:sldMkLst>
        <pc:picChg chg="del">
          <ac:chgData name="Nency Patel" userId="50b02c8fa7ff8968" providerId="LiveId" clId="{83E66167-2F15-4A08-B7E7-0472E26EEA74}" dt="2023-12-02T05:54:49.778" v="29" actId="478"/>
          <ac:picMkLst>
            <pc:docMk/>
            <pc:sldMk cId="0" sldId="262"/>
            <ac:picMk id="15" creationId="{00000000-0000-0000-0000-000000000000}"/>
          </ac:picMkLst>
        </pc:picChg>
      </pc:sldChg>
      <pc:sldChg chg="delSp mod">
        <pc:chgData name="Nency Patel" userId="50b02c8fa7ff8968" providerId="LiveId" clId="{83E66167-2F15-4A08-B7E7-0472E26EEA74}" dt="2023-12-02T05:54:54.170" v="30" actId="478"/>
        <pc:sldMkLst>
          <pc:docMk/>
          <pc:sldMk cId="0" sldId="263"/>
        </pc:sldMkLst>
        <pc:picChg chg="del">
          <ac:chgData name="Nency Patel" userId="50b02c8fa7ff8968" providerId="LiveId" clId="{83E66167-2F15-4A08-B7E7-0472E26EEA74}" dt="2023-12-02T05:54:54.170" v="30" actId="478"/>
          <ac:picMkLst>
            <pc:docMk/>
            <pc:sldMk cId="0" sldId="263"/>
            <ac:picMk id="9" creationId="{00000000-0000-0000-0000-000000000000}"/>
          </ac:picMkLst>
        </pc:picChg>
      </pc:sldChg>
      <pc:sldChg chg="delSp mod">
        <pc:chgData name="Nency Patel" userId="50b02c8fa7ff8968" providerId="LiveId" clId="{83E66167-2F15-4A08-B7E7-0472E26EEA74}" dt="2023-12-02T05:54:57.681" v="31" actId="478"/>
        <pc:sldMkLst>
          <pc:docMk/>
          <pc:sldMk cId="0" sldId="264"/>
        </pc:sldMkLst>
        <pc:picChg chg="del">
          <ac:chgData name="Nency Patel" userId="50b02c8fa7ff8968" providerId="LiveId" clId="{83E66167-2F15-4A08-B7E7-0472E26EEA74}" dt="2023-12-02T05:54:57.681" v="31" actId="478"/>
          <ac:picMkLst>
            <pc:docMk/>
            <pc:sldMk cId="0" sldId="264"/>
            <ac:picMk id="8" creationId="{00000000-0000-0000-0000-000000000000}"/>
          </ac:picMkLst>
        </pc:picChg>
      </pc:sldChg>
      <pc:sldChg chg="delSp mod">
        <pc:chgData name="Nency Patel" userId="50b02c8fa7ff8968" providerId="LiveId" clId="{83E66167-2F15-4A08-B7E7-0472E26EEA74}" dt="2023-12-02T05:55:01.225" v="32" actId="478"/>
        <pc:sldMkLst>
          <pc:docMk/>
          <pc:sldMk cId="0" sldId="265"/>
        </pc:sldMkLst>
        <pc:picChg chg="del">
          <ac:chgData name="Nency Patel" userId="50b02c8fa7ff8968" providerId="LiveId" clId="{83E66167-2F15-4A08-B7E7-0472E26EEA74}" dt="2023-12-02T05:55:01.225" v="32" actId="478"/>
          <ac:picMkLst>
            <pc:docMk/>
            <pc:sldMk cId="0" sldId="265"/>
            <ac:picMk id="6" creationId="{00000000-0000-0000-0000-000000000000}"/>
          </ac:picMkLst>
        </pc:picChg>
      </pc:sldChg>
      <pc:sldChg chg="delSp mod">
        <pc:chgData name="Nency Patel" userId="50b02c8fa7ff8968" providerId="LiveId" clId="{83E66167-2F15-4A08-B7E7-0472E26EEA74}" dt="2023-12-02T05:55:05.011" v="33" actId="478"/>
        <pc:sldMkLst>
          <pc:docMk/>
          <pc:sldMk cId="0" sldId="266"/>
        </pc:sldMkLst>
        <pc:picChg chg="del">
          <ac:chgData name="Nency Patel" userId="50b02c8fa7ff8968" providerId="LiveId" clId="{83E66167-2F15-4A08-B7E7-0472E26EEA74}" dt="2023-12-02T05:55:05.011" v="33" actId="478"/>
          <ac:picMkLst>
            <pc:docMk/>
            <pc:sldMk cId="0" sldId="266"/>
            <ac:picMk id="11" creationId="{00000000-0000-0000-0000-000000000000}"/>
          </ac:picMkLst>
        </pc:picChg>
      </pc:sldChg>
      <pc:sldChg chg="delSp mod">
        <pc:chgData name="Nency Patel" userId="50b02c8fa7ff8968" providerId="LiveId" clId="{83E66167-2F15-4A08-B7E7-0472E26EEA74}" dt="2023-12-02T05:55:11.898" v="34" actId="478"/>
        <pc:sldMkLst>
          <pc:docMk/>
          <pc:sldMk cId="0" sldId="267"/>
        </pc:sldMkLst>
        <pc:picChg chg="del">
          <ac:chgData name="Nency Patel" userId="50b02c8fa7ff8968" providerId="LiveId" clId="{83E66167-2F15-4A08-B7E7-0472E26EEA74}" dt="2023-12-02T05:55:11.898" v="34" actId="478"/>
          <ac:picMkLst>
            <pc:docMk/>
            <pc:sldMk cId="0" sldId="267"/>
            <ac:picMk id="8" creationId="{00000000-0000-0000-0000-000000000000}"/>
          </ac:picMkLst>
        </pc:picChg>
      </pc:sldChg>
      <pc:sldChg chg="delSp mod">
        <pc:chgData name="Nency Patel" userId="50b02c8fa7ff8968" providerId="LiveId" clId="{83E66167-2F15-4A08-B7E7-0472E26EEA74}" dt="2023-12-02T05:55:23.655" v="35" actId="478"/>
        <pc:sldMkLst>
          <pc:docMk/>
          <pc:sldMk cId="0" sldId="268"/>
        </pc:sldMkLst>
        <pc:picChg chg="del">
          <ac:chgData name="Nency Patel" userId="50b02c8fa7ff8968" providerId="LiveId" clId="{83E66167-2F15-4A08-B7E7-0472E26EEA74}" dt="2023-12-02T05:55:23.655" v="35" actId="478"/>
          <ac:picMkLst>
            <pc:docMk/>
            <pc:sldMk cId="0" sldId="268"/>
            <ac:picMk id="9" creationId="{00000000-0000-0000-0000-000000000000}"/>
          </ac:picMkLst>
        </pc:picChg>
      </pc:sldChg>
      <pc:sldChg chg="delSp mod">
        <pc:chgData name="Nency Patel" userId="50b02c8fa7ff8968" providerId="LiveId" clId="{83E66167-2F15-4A08-B7E7-0472E26EEA74}" dt="2023-12-02T05:55:28.910" v="36" actId="478"/>
        <pc:sldMkLst>
          <pc:docMk/>
          <pc:sldMk cId="0" sldId="269"/>
        </pc:sldMkLst>
        <pc:picChg chg="del">
          <ac:chgData name="Nency Patel" userId="50b02c8fa7ff8968" providerId="LiveId" clId="{83E66167-2F15-4A08-B7E7-0472E26EEA74}" dt="2023-12-02T05:55:28.910" v="36" actId="478"/>
          <ac:picMkLst>
            <pc:docMk/>
            <pc:sldMk cId="0" sldId="269"/>
            <ac:picMk id="6" creationId="{00000000-0000-0000-0000-000000000000}"/>
          </ac:picMkLst>
        </pc:picChg>
      </pc:sldChg>
      <pc:sldChg chg="delSp mod">
        <pc:chgData name="Nency Patel" userId="50b02c8fa7ff8968" providerId="LiveId" clId="{83E66167-2F15-4A08-B7E7-0472E26EEA74}" dt="2023-12-02T05:55:32.951" v="37" actId="478"/>
        <pc:sldMkLst>
          <pc:docMk/>
          <pc:sldMk cId="0" sldId="270"/>
        </pc:sldMkLst>
        <pc:picChg chg="del">
          <ac:chgData name="Nency Patel" userId="50b02c8fa7ff8968" providerId="LiveId" clId="{83E66167-2F15-4A08-B7E7-0472E26EEA74}" dt="2023-12-02T05:55:32.951" v="37" actId="478"/>
          <ac:picMkLst>
            <pc:docMk/>
            <pc:sldMk cId="0" sldId="270"/>
            <ac:picMk id="6" creationId="{00000000-0000-0000-0000-000000000000}"/>
          </ac:picMkLst>
        </pc:picChg>
      </pc:sldChg>
      <pc:sldChg chg="delSp mod">
        <pc:chgData name="Nency Patel" userId="50b02c8fa7ff8968" providerId="LiveId" clId="{83E66167-2F15-4A08-B7E7-0472E26EEA74}" dt="2023-12-02T05:55:36.217" v="38" actId="478"/>
        <pc:sldMkLst>
          <pc:docMk/>
          <pc:sldMk cId="0" sldId="271"/>
        </pc:sldMkLst>
        <pc:picChg chg="del">
          <ac:chgData name="Nency Patel" userId="50b02c8fa7ff8968" providerId="LiveId" clId="{83E66167-2F15-4A08-B7E7-0472E26EEA74}" dt="2023-12-02T05:55:36.217" v="38" actId="478"/>
          <ac:picMkLst>
            <pc:docMk/>
            <pc:sldMk cId="0" sldId="271"/>
            <ac:picMk id="6" creationId="{00000000-0000-0000-0000-000000000000}"/>
          </ac:picMkLst>
        </pc:picChg>
      </pc:sldChg>
      <pc:sldChg chg="delSp mod">
        <pc:chgData name="Nency Patel" userId="50b02c8fa7ff8968" providerId="LiveId" clId="{83E66167-2F15-4A08-B7E7-0472E26EEA74}" dt="2023-12-02T05:55:40.215" v="39" actId="478"/>
        <pc:sldMkLst>
          <pc:docMk/>
          <pc:sldMk cId="0" sldId="272"/>
        </pc:sldMkLst>
        <pc:picChg chg="del">
          <ac:chgData name="Nency Patel" userId="50b02c8fa7ff8968" providerId="LiveId" clId="{83E66167-2F15-4A08-B7E7-0472E26EEA74}" dt="2023-12-02T05:55:40.215" v="39" actId="478"/>
          <ac:picMkLst>
            <pc:docMk/>
            <pc:sldMk cId="0" sldId="272"/>
            <ac:picMk id="9" creationId="{00000000-0000-0000-0000-000000000000}"/>
          </ac:picMkLst>
        </pc:picChg>
      </pc:sldChg>
      <pc:sldChg chg="delSp mod">
        <pc:chgData name="Nency Patel" userId="50b02c8fa7ff8968" providerId="LiveId" clId="{83E66167-2F15-4A08-B7E7-0472E26EEA74}" dt="2023-12-02T05:55:45.259" v="40" actId="478"/>
        <pc:sldMkLst>
          <pc:docMk/>
          <pc:sldMk cId="0" sldId="273"/>
        </pc:sldMkLst>
        <pc:picChg chg="del">
          <ac:chgData name="Nency Patel" userId="50b02c8fa7ff8968" providerId="LiveId" clId="{83E66167-2F15-4A08-B7E7-0472E26EEA74}" dt="2023-12-02T05:55:45.259" v="40" actId="478"/>
          <ac:picMkLst>
            <pc:docMk/>
            <pc:sldMk cId="0" sldId="273"/>
            <ac:picMk id="9" creationId="{00000000-0000-0000-0000-000000000000}"/>
          </ac:picMkLst>
        </pc:picChg>
      </pc:sldChg>
      <pc:sldChg chg="delSp mod">
        <pc:chgData name="Nency Patel" userId="50b02c8fa7ff8968" providerId="LiveId" clId="{83E66167-2F15-4A08-B7E7-0472E26EEA74}" dt="2023-12-02T05:55:48.541" v="41" actId="478"/>
        <pc:sldMkLst>
          <pc:docMk/>
          <pc:sldMk cId="0" sldId="274"/>
        </pc:sldMkLst>
        <pc:picChg chg="del">
          <ac:chgData name="Nency Patel" userId="50b02c8fa7ff8968" providerId="LiveId" clId="{83E66167-2F15-4A08-B7E7-0472E26EEA74}" dt="2023-12-02T05:55:48.541" v="41" actId="478"/>
          <ac:picMkLst>
            <pc:docMk/>
            <pc:sldMk cId="0" sldId="274"/>
            <ac:picMk id="6" creationId="{00000000-0000-0000-0000-000000000000}"/>
          </ac:picMkLst>
        </pc:picChg>
      </pc:sldChg>
      <pc:sldChg chg="delSp mod">
        <pc:chgData name="Nency Patel" userId="50b02c8fa7ff8968" providerId="LiveId" clId="{83E66167-2F15-4A08-B7E7-0472E26EEA74}" dt="2023-12-02T05:55:52.953" v="42" actId="478"/>
        <pc:sldMkLst>
          <pc:docMk/>
          <pc:sldMk cId="0" sldId="275"/>
        </pc:sldMkLst>
        <pc:picChg chg="del">
          <ac:chgData name="Nency Patel" userId="50b02c8fa7ff8968" providerId="LiveId" clId="{83E66167-2F15-4A08-B7E7-0472E26EEA74}" dt="2023-12-02T05:55:52.953" v="42" actId="478"/>
          <ac:picMkLst>
            <pc:docMk/>
            <pc:sldMk cId="0" sldId="275"/>
            <ac:picMk id="6" creationId="{00000000-0000-0000-0000-000000000000}"/>
          </ac:picMkLst>
        </pc:picChg>
      </pc:sldChg>
      <pc:sldChg chg="delSp mod">
        <pc:chgData name="Nency Patel" userId="50b02c8fa7ff8968" providerId="LiveId" clId="{83E66167-2F15-4A08-B7E7-0472E26EEA74}" dt="2023-12-02T05:55:56.309" v="43" actId="478"/>
        <pc:sldMkLst>
          <pc:docMk/>
          <pc:sldMk cId="0" sldId="276"/>
        </pc:sldMkLst>
        <pc:picChg chg="del">
          <ac:chgData name="Nency Patel" userId="50b02c8fa7ff8968" providerId="LiveId" clId="{83E66167-2F15-4A08-B7E7-0472E26EEA74}" dt="2023-12-02T05:55:56.309" v="43" actId="478"/>
          <ac:picMkLst>
            <pc:docMk/>
            <pc:sldMk cId="0" sldId="276"/>
            <ac:picMk id="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818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www.kaggle.com/datasets/nelgiriyewithana/billionaires-statistics-dataset/dat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535073"/>
            <a:ext cx="658368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                Data Curation Project</a:t>
            </a:r>
            <a:endParaRPr lang="en-US" sz="4374" dirty="0"/>
          </a:p>
        </p:txBody>
      </p:sp>
      <p:sp>
        <p:nvSpPr>
          <p:cNvPr id="6" name="Text 2"/>
          <p:cNvSpPr/>
          <p:nvPr/>
        </p:nvSpPr>
        <p:spPr>
          <a:xfrm>
            <a:off x="833199" y="2562701"/>
            <a:ext cx="4297680" cy="416481"/>
          </a:xfrm>
          <a:prstGeom prst="rect">
            <a:avLst/>
          </a:prstGeom>
          <a:noFill/>
          <a:ln/>
        </p:spPr>
        <p:txBody>
          <a:bodyPr wrap="none" rtlCol="0" anchor="t"/>
          <a:lstStyle/>
          <a:p>
            <a:pPr marL="0" indent="0">
              <a:lnSpc>
                <a:spcPts val="3281"/>
              </a:lnSpc>
              <a:buNone/>
            </a:pPr>
            <a:r>
              <a:rPr lang="en-US" sz="2624" dirty="0">
                <a:solidFill>
                  <a:srgbClr val="312F2B"/>
                </a:solidFill>
                <a:latin typeface="Gelasio" pitchFamily="34" charset="0"/>
                <a:ea typeface="Gelasio" pitchFamily="34" charset="-122"/>
                <a:cs typeface="Gelasio" pitchFamily="34" charset="-120"/>
              </a:rPr>
              <a:t>                                                  Group-26</a:t>
            </a:r>
            <a:endParaRPr lang="en-US" sz="2624" dirty="0"/>
          </a:p>
        </p:txBody>
      </p:sp>
      <p:sp>
        <p:nvSpPr>
          <p:cNvPr id="7" name="Text 3"/>
          <p:cNvSpPr/>
          <p:nvPr/>
        </p:nvSpPr>
        <p:spPr>
          <a:xfrm>
            <a:off x="833199" y="3312438"/>
            <a:ext cx="9306401" cy="355402"/>
          </a:xfrm>
          <a:prstGeom prst="rect">
            <a:avLst/>
          </a:prstGeom>
          <a:noFill/>
          <a:ln/>
        </p:spPr>
        <p:txBody>
          <a:bodyPr wrap="none" rtlCol="0" anchor="t"/>
          <a:lstStyle/>
          <a:p>
            <a:pPr marL="0" indent="0" algn="ctr">
              <a:lnSpc>
                <a:spcPts val="2799"/>
              </a:lnSpc>
              <a:buNone/>
            </a:pPr>
            <a:r>
              <a:rPr lang="en-US" sz="1750" b="1" dirty="0">
                <a:solidFill>
                  <a:srgbClr val="272525"/>
                </a:solidFill>
                <a:latin typeface="Lato" pitchFamily="34" charset="0"/>
                <a:ea typeface="Lato" pitchFamily="34" charset="-122"/>
                <a:cs typeface="Lato" pitchFamily="34" charset="-120"/>
              </a:rPr>
              <a:t>Darshan Patel, Nancy Patel, Ajay Babu Popuri</a:t>
            </a:r>
            <a:endParaRPr lang="en-US" sz="1750" dirty="0"/>
          </a:p>
        </p:txBody>
      </p:sp>
      <p:sp>
        <p:nvSpPr>
          <p:cNvPr id="8" name="Text 4"/>
          <p:cNvSpPr/>
          <p:nvPr/>
        </p:nvSpPr>
        <p:spPr>
          <a:xfrm>
            <a:off x="833199" y="3917752"/>
            <a:ext cx="9306401" cy="355402"/>
          </a:xfrm>
          <a:prstGeom prst="rect">
            <a:avLst/>
          </a:prstGeom>
          <a:noFill/>
          <a:ln/>
        </p:spPr>
        <p:txBody>
          <a:bodyPr wrap="none" rtlCol="0" anchor="t"/>
          <a:lstStyle/>
          <a:p>
            <a:pPr marL="0" indent="0" algn="ctr">
              <a:lnSpc>
                <a:spcPts val="2799"/>
              </a:lnSpc>
              <a:buNone/>
            </a:pPr>
            <a:r>
              <a:rPr lang="en-US" sz="1750" b="1" dirty="0">
                <a:solidFill>
                  <a:srgbClr val="272525"/>
                </a:solidFill>
                <a:latin typeface="Lato" pitchFamily="34" charset="0"/>
                <a:ea typeface="Lato" pitchFamily="34" charset="-122"/>
                <a:cs typeface="Lato" pitchFamily="34" charset="-120"/>
              </a:rPr>
              <a:t>College of Computing</a:t>
            </a:r>
            <a:endParaRPr lang="en-US" sz="1750" dirty="0"/>
          </a:p>
        </p:txBody>
      </p:sp>
      <p:sp>
        <p:nvSpPr>
          <p:cNvPr id="9" name="Text 5"/>
          <p:cNvSpPr/>
          <p:nvPr/>
        </p:nvSpPr>
        <p:spPr>
          <a:xfrm>
            <a:off x="833199" y="4523065"/>
            <a:ext cx="9306401" cy="355402"/>
          </a:xfrm>
          <a:prstGeom prst="rect">
            <a:avLst/>
          </a:prstGeom>
          <a:noFill/>
          <a:ln/>
        </p:spPr>
        <p:txBody>
          <a:bodyPr wrap="none" rtlCol="0" anchor="t"/>
          <a:lstStyle/>
          <a:p>
            <a:pPr marL="0" indent="0" algn="ctr">
              <a:lnSpc>
                <a:spcPts val="2799"/>
              </a:lnSpc>
              <a:buNone/>
            </a:pPr>
            <a:r>
              <a:rPr lang="en-US" sz="1750" b="1" dirty="0">
                <a:solidFill>
                  <a:srgbClr val="272525"/>
                </a:solidFill>
                <a:latin typeface="Lato" pitchFamily="34" charset="0"/>
                <a:ea typeface="Lato" pitchFamily="34" charset="-122"/>
                <a:cs typeface="Lato" pitchFamily="34" charset="-120"/>
              </a:rPr>
              <a:t>Illinois Institute of Technology</a:t>
            </a:r>
            <a:endParaRPr lang="en-US" sz="1750" dirty="0"/>
          </a:p>
        </p:txBody>
      </p:sp>
      <p:sp>
        <p:nvSpPr>
          <p:cNvPr id="10" name="Text 6"/>
          <p:cNvSpPr/>
          <p:nvPr/>
        </p:nvSpPr>
        <p:spPr>
          <a:xfrm>
            <a:off x="833199" y="5128379"/>
            <a:ext cx="9306401" cy="355402"/>
          </a:xfrm>
          <a:prstGeom prst="rect">
            <a:avLst/>
          </a:prstGeom>
          <a:noFill/>
          <a:ln/>
        </p:spPr>
        <p:txBody>
          <a:bodyPr wrap="none" rtlCol="0" anchor="t"/>
          <a:lstStyle/>
          <a:p>
            <a:pPr marL="0" indent="0" algn="ctr">
              <a:lnSpc>
                <a:spcPts val="2799"/>
              </a:lnSpc>
              <a:buNone/>
            </a:pPr>
            <a:r>
              <a:rPr lang="en-US" sz="1750" b="1" dirty="0">
                <a:solidFill>
                  <a:srgbClr val="272525"/>
                </a:solidFill>
                <a:latin typeface="Lato" pitchFamily="34" charset="0"/>
                <a:ea typeface="Lato" pitchFamily="34" charset="-122"/>
                <a:cs typeface="Lato" pitchFamily="34" charset="-120"/>
              </a:rPr>
              <a:t>1st Dec 2023</a:t>
            </a:r>
            <a:endParaRPr lang="en-US" sz="1750" dirty="0"/>
          </a:p>
        </p:txBody>
      </p:sp>
      <p:sp>
        <p:nvSpPr>
          <p:cNvPr id="11" name="Text 7"/>
          <p:cNvSpPr/>
          <p:nvPr/>
        </p:nvSpPr>
        <p:spPr>
          <a:xfrm>
            <a:off x="833199" y="5733693"/>
            <a:ext cx="9306401" cy="355402"/>
          </a:xfrm>
          <a:prstGeom prst="rect">
            <a:avLst/>
          </a:prstGeom>
          <a:noFill/>
          <a:ln/>
        </p:spPr>
        <p:txBody>
          <a:bodyPr wrap="none" rtlCol="0" anchor="t"/>
          <a:lstStyle/>
          <a:p>
            <a:pPr marL="0" indent="0" algn="ctr">
              <a:lnSpc>
                <a:spcPts val="2799"/>
              </a:lnSpc>
              <a:buNone/>
            </a:pPr>
            <a:r>
              <a:rPr lang="en-US" sz="1750" b="1" dirty="0">
                <a:solidFill>
                  <a:srgbClr val="272525"/>
                </a:solidFill>
                <a:latin typeface="Lato" pitchFamily="34" charset="0"/>
                <a:ea typeface="Lato" pitchFamily="34" charset="-122"/>
                <a:cs typeface="Lato" pitchFamily="34" charset="-120"/>
              </a:rPr>
              <a:t>CS 520 &amp; Data Integration, Warehousing, and Provenance</a:t>
            </a:r>
            <a:endParaRPr lang="en-US" sz="1750" dirty="0"/>
          </a:p>
        </p:txBody>
      </p:sp>
      <p:sp>
        <p:nvSpPr>
          <p:cNvPr id="12" name="Text 8"/>
          <p:cNvSpPr/>
          <p:nvPr/>
        </p:nvSpPr>
        <p:spPr>
          <a:xfrm>
            <a:off x="833199" y="6339007"/>
            <a:ext cx="9306401" cy="355402"/>
          </a:xfrm>
          <a:prstGeom prst="rect">
            <a:avLst/>
          </a:prstGeom>
          <a:noFill/>
          <a:ln/>
        </p:spPr>
        <p:txBody>
          <a:bodyPr wrap="none" rtlCol="0" anchor="t"/>
          <a:lstStyle/>
          <a:p>
            <a:pPr marL="0" indent="0" algn="ctr">
              <a:lnSpc>
                <a:spcPts val="2799"/>
              </a:lnSpc>
              <a:buNone/>
            </a:pPr>
            <a:r>
              <a:rPr lang="en-US" sz="1750" b="1" dirty="0">
                <a:solidFill>
                  <a:srgbClr val="272525"/>
                </a:solidFill>
                <a:latin typeface="Lato" pitchFamily="34" charset="0"/>
                <a:ea typeface="Lato" pitchFamily="34" charset="-122"/>
                <a:cs typeface="Lato" pitchFamily="34" charset="-120"/>
              </a:rPr>
              <a:t>Dr. Boris Glavic</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037993" y="1106448"/>
            <a:ext cx="4443889"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Result</a:t>
            </a:r>
            <a:endParaRPr lang="en-US" sz="4374" dirty="0"/>
          </a:p>
        </p:txBody>
      </p:sp>
      <p:pic>
        <p:nvPicPr>
          <p:cNvPr id="5" name="Image 1" descr="preencoded.png"/>
          <p:cNvPicPr>
            <a:picLocks noChangeAspect="1"/>
          </p:cNvPicPr>
          <p:nvPr/>
        </p:nvPicPr>
        <p:blipFill>
          <a:blip r:embed="rId4"/>
          <a:stretch>
            <a:fillRect/>
          </a:stretch>
        </p:blipFill>
        <p:spPr>
          <a:xfrm>
            <a:off x="2037993" y="2245162"/>
            <a:ext cx="7813953" cy="487799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0358">
            <a:solidFill>
              <a:srgbClr val="FFFFFF">
                <a:alpha val="64000"/>
              </a:srgbClr>
            </a:solidFill>
            <a:prstDash val="solid"/>
          </a:ln>
        </p:spPr>
        <p:txBody>
          <a:bodyPr/>
          <a:lstStyle/>
          <a:p>
            <a:endParaRPr lang="en-US"/>
          </a:p>
        </p:txBody>
      </p:sp>
      <p:sp>
        <p:nvSpPr>
          <p:cNvPr id="4" name="Text 1"/>
          <p:cNvSpPr/>
          <p:nvPr/>
        </p:nvSpPr>
        <p:spPr>
          <a:xfrm>
            <a:off x="3373755" y="606981"/>
            <a:ext cx="7882890" cy="265509"/>
          </a:xfrm>
          <a:prstGeom prst="rect">
            <a:avLst/>
          </a:prstGeom>
          <a:noFill/>
          <a:ln/>
        </p:spPr>
        <p:txBody>
          <a:bodyPr wrap="none" rtlCol="0" anchor="t"/>
          <a:lstStyle/>
          <a:p>
            <a:pPr marL="0" indent="0">
              <a:lnSpc>
                <a:spcPts val="2091"/>
              </a:lnSpc>
              <a:buNone/>
            </a:pPr>
            <a:endParaRPr lang="en-US" sz="1307" dirty="0"/>
          </a:p>
        </p:txBody>
      </p:sp>
      <p:sp>
        <p:nvSpPr>
          <p:cNvPr id="5" name="Text 2"/>
          <p:cNvSpPr/>
          <p:nvPr/>
        </p:nvSpPr>
        <p:spPr>
          <a:xfrm>
            <a:off x="3373755" y="1038344"/>
            <a:ext cx="7882890" cy="1037273"/>
          </a:xfrm>
          <a:prstGeom prst="rect">
            <a:avLst/>
          </a:prstGeom>
          <a:noFill/>
          <a:ln/>
        </p:spPr>
        <p:txBody>
          <a:bodyPr wrap="square" rtlCol="0" anchor="t"/>
          <a:lstStyle/>
          <a:p>
            <a:pPr marL="0" indent="0">
              <a:lnSpc>
                <a:spcPts val="4084"/>
              </a:lnSpc>
              <a:buNone/>
            </a:pPr>
            <a:r>
              <a:rPr lang="en-US" sz="3267" dirty="0">
                <a:solidFill>
                  <a:srgbClr val="312F2B"/>
                </a:solidFill>
                <a:latin typeface="Gelasio" pitchFamily="34" charset="0"/>
                <a:ea typeface="Gelasio" pitchFamily="34" charset="-122"/>
                <a:cs typeface="Gelasio" pitchFamily="34" charset="-120"/>
              </a:rPr>
              <a:t>Solution 3 : Get missing location in column from longitude and latitude.</a:t>
            </a:r>
            <a:endParaRPr lang="en-US" sz="3267" dirty="0"/>
          </a:p>
        </p:txBody>
      </p:sp>
      <p:sp>
        <p:nvSpPr>
          <p:cNvPr id="6" name="Text 3"/>
          <p:cNvSpPr/>
          <p:nvPr/>
        </p:nvSpPr>
        <p:spPr>
          <a:xfrm>
            <a:off x="3639145" y="2324457"/>
            <a:ext cx="7617500" cy="531019"/>
          </a:xfrm>
          <a:prstGeom prst="rect">
            <a:avLst/>
          </a:prstGeom>
          <a:noFill/>
          <a:ln/>
        </p:spPr>
        <p:txBody>
          <a:bodyPr wrap="square" rtlCol="0" anchor="t"/>
          <a:lstStyle/>
          <a:p>
            <a:pPr marL="342900" indent="-342900" algn="l">
              <a:lnSpc>
                <a:spcPts val="2091"/>
              </a:lnSpc>
              <a:buSzPct val="100000"/>
              <a:buChar char="•"/>
            </a:pPr>
            <a:r>
              <a:rPr lang="en-US" sz="1307" dirty="0">
                <a:solidFill>
                  <a:srgbClr val="272525"/>
                </a:solidFill>
                <a:latin typeface="Lato" pitchFamily="34" charset="0"/>
                <a:ea typeface="Lato" pitchFamily="34" charset="-122"/>
                <a:cs typeface="Lato" pitchFamily="34" charset="-120"/>
              </a:rPr>
              <a:t>Utilizes GeoPy's reverse geocoding to infer missing 'country' values in a DataFrame based on available latitude and longitude coordinates.</a:t>
            </a:r>
            <a:endParaRPr lang="en-US" sz="1307" dirty="0"/>
          </a:p>
        </p:txBody>
      </p:sp>
      <p:sp>
        <p:nvSpPr>
          <p:cNvPr id="7" name="Text 4"/>
          <p:cNvSpPr/>
          <p:nvPr/>
        </p:nvSpPr>
        <p:spPr>
          <a:xfrm>
            <a:off x="3639145" y="2921794"/>
            <a:ext cx="7617500" cy="538639"/>
          </a:xfrm>
          <a:prstGeom prst="rect">
            <a:avLst/>
          </a:prstGeom>
          <a:noFill/>
          <a:ln/>
        </p:spPr>
        <p:txBody>
          <a:bodyPr wrap="square" rtlCol="0" anchor="t"/>
          <a:lstStyle/>
          <a:p>
            <a:pPr marL="342900" indent="-342900" algn="l">
              <a:lnSpc>
                <a:spcPts val="2091"/>
              </a:lnSpc>
              <a:buSzPct val="100000"/>
              <a:buChar char="•"/>
            </a:pPr>
            <a:r>
              <a:rPr lang="en-US" sz="1307" dirty="0">
                <a:solidFill>
                  <a:srgbClr val="272525"/>
                </a:solidFill>
                <a:latin typeface="Lato" pitchFamily="34" charset="0"/>
                <a:ea typeface="Lato" pitchFamily="34" charset="-122"/>
                <a:cs typeface="Lato" pitchFamily="34" charset="-120"/>
              </a:rPr>
              <a:t>Populates the 'country' column by applying a function that fetches country names from coordinates; assigns </a:t>
            </a:r>
            <a:r>
              <a:rPr lang="en-US" sz="1307" dirty="0">
                <a:solidFill>
                  <a:srgbClr val="272525"/>
                </a:solidFill>
                <a:highlight>
                  <a:srgbClr val="F3F3F1"/>
                </a:highlight>
                <a:latin typeface="Consolas" pitchFamily="34" charset="0"/>
                <a:ea typeface="Consolas" pitchFamily="34" charset="-122"/>
                <a:cs typeface="Consolas" pitchFamily="34" charset="-120"/>
              </a:rPr>
              <a:t>None</a:t>
            </a:r>
            <a:r>
              <a:rPr lang="en-US" sz="1307" dirty="0">
                <a:solidFill>
                  <a:srgbClr val="272525"/>
                </a:solidFill>
                <a:latin typeface="Lato" pitchFamily="34" charset="0"/>
                <a:ea typeface="Lato" pitchFamily="34" charset="-122"/>
                <a:cs typeface="Lato" pitchFamily="34" charset="-120"/>
              </a:rPr>
              <a:t> for missing coordinates or unsuccessful geocoding.</a:t>
            </a:r>
            <a:endParaRPr lang="en-US" sz="1307" dirty="0"/>
          </a:p>
        </p:txBody>
      </p:sp>
      <p:sp>
        <p:nvSpPr>
          <p:cNvPr id="8" name="Text 5"/>
          <p:cNvSpPr/>
          <p:nvPr/>
        </p:nvSpPr>
        <p:spPr>
          <a:xfrm>
            <a:off x="3639145" y="3526750"/>
            <a:ext cx="7617500" cy="531019"/>
          </a:xfrm>
          <a:prstGeom prst="rect">
            <a:avLst/>
          </a:prstGeom>
          <a:noFill/>
          <a:ln/>
        </p:spPr>
        <p:txBody>
          <a:bodyPr wrap="square" rtlCol="0" anchor="t"/>
          <a:lstStyle/>
          <a:p>
            <a:pPr marL="342900" indent="-342900" algn="l">
              <a:lnSpc>
                <a:spcPts val="2091"/>
              </a:lnSpc>
              <a:buSzPct val="100000"/>
              <a:buChar char="•"/>
            </a:pPr>
            <a:r>
              <a:rPr lang="en-US" sz="1307" dirty="0">
                <a:solidFill>
                  <a:srgbClr val="272525"/>
                </a:solidFill>
                <a:latin typeface="Lato" pitchFamily="34" charset="0"/>
                <a:ea typeface="Lato" pitchFamily="34" charset="-122"/>
                <a:cs typeface="Lato" pitchFamily="34" charset="-120"/>
              </a:rPr>
              <a:t>Enhances dataset completeness by leveraging geolocation services to fill missing 'country' values from geographical coordinates.</a:t>
            </a:r>
            <a:endParaRPr lang="en-US" sz="1307" dirty="0"/>
          </a:p>
        </p:txBody>
      </p:sp>
      <p:sp>
        <p:nvSpPr>
          <p:cNvPr id="9" name="Text 6"/>
          <p:cNvSpPr/>
          <p:nvPr/>
        </p:nvSpPr>
        <p:spPr>
          <a:xfrm>
            <a:off x="3639145" y="4124087"/>
            <a:ext cx="7617500" cy="265509"/>
          </a:xfrm>
          <a:prstGeom prst="rect">
            <a:avLst/>
          </a:prstGeom>
          <a:noFill/>
          <a:ln/>
        </p:spPr>
        <p:txBody>
          <a:bodyPr wrap="none" rtlCol="0" anchor="t"/>
          <a:lstStyle/>
          <a:p>
            <a:pPr marL="342900" indent="-342900" algn="l">
              <a:lnSpc>
                <a:spcPts val="2091"/>
              </a:lnSpc>
              <a:buSzPct val="100000"/>
              <a:buChar char="•"/>
            </a:pPr>
            <a:r>
              <a:rPr lang="en-US" sz="1307" dirty="0">
                <a:solidFill>
                  <a:srgbClr val="272525"/>
                </a:solidFill>
                <a:latin typeface="Lato" pitchFamily="34" charset="0"/>
                <a:ea typeface="Lato" pitchFamily="34" charset="-122"/>
                <a:cs typeface="Lato" pitchFamily="34" charset="-120"/>
              </a:rPr>
              <a:t>State can be retrieve by this same method.</a:t>
            </a:r>
            <a:endParaRPr lang="en-US" sz="1307" dirty="0"/>
          </a:p>
        </p:txBody>
      </p:sp>
      <p:pic>
        <p:nvPicPr>
          <p:cNvPr id="10" name="Image 1" descr="preencoded.png"/>
          <p:cNvPicPr>
            <a:picLocks noChangeAspect="1"/>
          </p:cNvPicPr>
          <p:nvPr/>
        </p:nvPicPr>
        <p:blipFill>
          <a:blip r:embed="rId4"/>
          <a:stretch>
            <a:fillRect/>
          </a:stretch>
        </p:blipFill>
        <p:spPr>
          <a:xfrm>
            <a:off x="3373755" y="4576286"/>
            <a:ext cx="7882890" cy="31955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804440"/>
          </a:xfrm>
          <a:prstGeom prst="rect">
            <a:avLst/>
          </a:prstGeom>
          <a:solidFill>
            <a:srgbClr val="FFFFFF">
              <a:alpha val="75000"/>
            </a:srgbClr>
          </a:solidFill>
          <a:ln w="9644">
            <a:solidFill>
              <a:srgbClr val="FFFFFF">
                <a:alpha val="64000"/>
              </a:srgbClr>
            </a:solidFill>
            <a:prstDash val="solid"/>
          </a:ln>
        </p:spPr>
        <p:txBody>
          <a:bodyPr/>
          <a:lstStyle/>
          <a:p>
            <a:endParaRPr lang="en-US"/>
          </a:p>
        </p:txBody>
      </p:sp>
      <p:sp>
        <p:nvSpPr>
          <p:cNvPr id="4" name="Text 1"/>
          <p:cNvSpPr/>
          <p:nvPr/>
        </p:nvSpPr>
        <p:spPr>
          <a:xfrm>
            <a:off x="3621167" y="427673"/>
            <a:ext cx="3909060" cy="486013"/>
          </a:xfrm>
          <a:prstGeom prst="rect">
            <a:avLst/>
          </a:prstGeom>
          <a:noFill/>
          <a:ln/>
        </p:spPr>
        <p:txBody>
          <a:bodyPr wrap="none" rtlCol="0" anchor="t"/>
          <a:lstStyle/>
          <a:p>
            <a:pPr marL="0" indent="0">
              <a:lnSpc>
                <a:spcPts val="3827"/>
              </a:lnSpc>
              <a:buNone/>
            </a:pPr>
            <a:r>
              <a:rPr lang="en-US" sz="3062" dirty="0">
                <a:solidFill>
                  <a:srgbClr val="312F2B"/>
                </a:solidFill>
                <a:latin typeface="Gelasio" pitchFamily="34" charset="0"/>
                <a:ea typeface="Gelasio" pitchFamily="34" charset="-122"/>
                <a:cs typeface="Gelasio" pitchFamily="34" charset="-120"/>
              </a:rPr>
              <a:t>Solution 4: Null values</a:t>
            </a:r>
            <a:endParaRPr lang="en-US" sz="3062" dirty="0"/>
          </a:p>
        </p:txBody>
      </p:sp>
      <p:pic>
        <p:nvPicPr>
          <p:cNvPr id="5" name="Image 1" descr="preencoded.png"/>
          <p:cNvPicPr>
            <a:picLocks noChangeAspect="1"/>
          </p:cNvPicPr>
          <p:nvPr/>
        </p:nvPicPr>
        <p:blipFill>
          <a:blip r:embed="rId4"/>
          <a:stretch>
            <a:fillRect/>
          </a:stretch>
        </p:blipFill>
        <p:spPr>
          <a:xfrm>
            <a:off x="3621167" y="1224677"/>
            <a:ext cx="7388066" cy="1250990"/>
          </a:xfrm>
          <a:prstGeom prst="rect">
            <a:avLst/>
          </a:prstGeom>
        </p:spPr>
      </p:pic>
      <p:pic>
        <p:nvPicPr>
          <p:cNvPr id="6" name="Image 2" descr="preencoded.png"/>
          <p:cNvPicPr>
            <a:picLocks noChangeAspect="1"/>
          </p:cNvPicPr>
          <p:nvPr/>
        </p:nvPicPr>
        <p:blipFill>
          <a:blip r:embed="rId5"/>
          <a:stretch>
            <a:fillRect/>
          </a:stretch>
        </p:blipFill>
        <p:spPr>
          <a:xfrm>
            <a:off x="3621167" y="2650569"/>
            <a:ext cx="7388066" cy="3485317"/>
          </a:xfrm>
          <a:prstGeom prst="rect">
            <a:avLst/>
          </a:prstGeom>
        </p:spPr>
      </p:pic>
      <p:pic>
        <p:nvPicPr>
          <p:cNvPr id="7" name="Image 3" descr="preencoded.png"/>
          <p:cNvPicPr>
            <a:picLocks noChangeAspect="1"/>
          </p:cNvPicPr>
          <p:nvPr/>
        </p:nvPicPr>
        <p:blipFill>
          <a:blip r:embed="rId6"/>
          <a:stretch>
            <a:fillRect/>
          </a:stretch>
        </p:blipFill>
        <p:spPr>
          <a:xfrm>
            <a:off x="3621167" y="6310789"/>
            <a:ext cx="7388066" cy="30659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037993" y="1773912"/>
            <a:ext cx="491490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Datatype Validation</a:t>
            </a:r>
            <a:endParaRPr lang="en-US" sz="4374" dirty="0"/>
          </a:p>
        </p:txBody>
      </p:sp>
      <p:pic>
        <p:nvPicPr>
          <p:cNvPr id="5" name="Image 1" descr="preencoded.png"/>
          <p:cNvPicPr>
            <a:picLocks noChangeAspect="1"/>
          </p:cNvPicPr>
          <p:nvPr/>
        </p:nvPicPr>
        <p:blipFill>
          <a:blip r:embed="rId4"/>
          <a:stretch>
            <a:fillRect/>
          </a:stretch>
        </p:blipFill>
        <p:spPr>
          <a:xfrm>
            <a:off x="2037993" y="2912626"/>
            <a:ext cx="10554414" cy="1049893"/>
          </a:xfrm>
          <a:prstGeom prst="rect">
            <a:avLst/>
          </a:prstGeom>
        </p:spPr>
      </p:pic>
      <p:sp>
        <p:nvSpPr>
          <p:cNvPr id="6" name="Text 2"/>
          <p:cNvSpPr/>
          <p:nvPr/>
        </p:nvSpPr>
        <p:spPr>
          <a:xfrm>
            <a:off x="2037993" y="4212431"/>
            <a:ext cx="10554414"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converting the 'birthDate' column to a DatetimeIndex.</a:t>
            </a:r>
            <a:endParaRPr lang="en-US" sz="1750" dirty="0"/>
          </a:p>
        </p:txBody>
      </p:sp>
      <p:pic>
        <p:nvPicPr>
          <p:cNvPr id="7" name="Image 2" descr="preencoded.png"/>
          <p:cNvPicPr>
            <a:picLocks noChangeAspect="1"/>
          </p:cNvPicPr>
          <p:nvPr/>
        </p:nvPicPr>
        <p:blipFill>
          <a:blip r:embed="rId5"/>
          <a:stretch>
            <a:fillRect/>
          </a:stretch>
        </p:blipFill>
        <p:spPr>
          <a:xfrm>
            <a:off x="2037993" y="4817745"/>
            <a:ext cx="10554414" cy="1032629"/>
          </a:xfrm>
          <a:prstGeom prst="rect">
            <a:avLst/>
          </a:prstGeom>
        </p:spPr>
      </p:pic>
      <p:sp>
        <p:nvSpPr>
          <p:cNvPr id="8" name="Text 3"/>
          <p:cNvSpPr/>
          <p:nvPr/>
        </p:nvSpPr>
        <p:spPr>
          <a:xfrm>
            <a:off x="2037993" y="6100286"/>
            <a:ext cx="10554414" cy="355402"/>
          </a:xfrm>
          <a:prstGeom prst="rect">
            <a:avLst/>
          </a:prstGeom>
          <a:noFill/>
          <a:ln/>
        </p:spPr>
        <p:txBody>
          <a:bodyPr wrap="none" rtlCol="0" anchor="t"/>
          <a:lstStyle/>
          <a:p>
            <a:pPr marL="0" indent="0" algn="ctr">
              <a:lnSpc>
                <a:spcPts val="2799"/>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037993" y="3012281"/>
            <a:ext cx="518922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Data Transformation</a:t>
            </a:r>
            <a:endParaRPr lang="en-US" sz="4374" dirty="0"/>
          </a:p>
        </p:txBody>
      </p:sp>
      <p:sp>
        <p:nvSpPr>
          <p:cNvPr id="5" name="Text 2"/>
          <p:cNvSpPr/>
          <p:nvPr/>
        </p:nvSpPr>
        <p:spPr>
          <a:xfrm>
            <a:off x="2037993" y="4150995"/>
            <a:ext cx="10554414" cy="1066205"/>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Data transformation using plots involves visualizing data in different ways to gain insights, identify patterns, and make informed decisions. Plots play a crucial role in transforming raw data into meaningful visual representations.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037993" y="1831062"/>
            <a:ext cx="585216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Billionaires by Category</a:t>
            </a:r>
            <a:endParaRPr lang="en-US" sz="4374" dirty="0"/>
          </a:p>
        </p:txBody>
      </p:sp>
      <p:pic>
        <p:nvPicPr>
          <p:cNvPr id="5" name="Image 1" descr="preencoded.png"/>
          <p:cNvPicPr>
            <a:picLocks noChangeAspect="1"/>
          </p:cNvPicPr>
          <p:nvPr/>
        </p:nvPicPr>
        <p:blipFill>
          <a:blip r:embed="rId4"/>
          <a:stretch>
            <a:fillRect/>
          </a:stretch>
        </p:blipFill>
        <p:spPr>
          <a:xfrm>
            <a:off x="2037993" y="2969776"/>
            <a:ext cx="10554414" cy="342864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037993" y="1328857"/>
            <a:ext cx="9669780" cy="555427"/>
          </a:xfrm>
          <a:prstGeom prst="rect">
            <a:avLst/>
          </a:prstGeom>
          <a:noFill/>
          <a:ln/>
        </p:spPr>
        <p:txBody>
          <a:bodyPr wrap="none" rtlCol="0" anchor="t"/>
          <a:lstStyle/>
          <a:p>
            <a:pPr marL="0" indent="0">
              <a:lnSpc>
                <a:spcPts val="4374"/>
              </a:lnSpc>
              <a:buNone/>
            </a:pPr>
            <a:r>
              <a:rPr lang="en-US" sz="3499" dirty="0">
                <a:solidFill>
                  <a:srgbClr val="312F2B"/>
                </a:solidFill>
                <a:latin typeface="Gelasio" pitchFamily="34" charset="0"/>
                <a:ea typeface="Gelasio" pitchFamily="34" charset="-122"/>
                <a:cs typeface="Gelasio" pitchFamily="34" charset="-120"/>
              </a:rPr>
              <a:t>TOP 20 BILLIONAIRES HOLDING COUNTRIES</a:t>
            </a:r>
            <a:endParaRPr lang="en-US" sz="3499" dirty="0"/>
          </a:p>
        </p:txBody>
      </p:sp>
      <p:pic>
        <p:nvPicPr>
          <p:cNvPr id="5" name="Image 1" descr="preencoded.png"/>
          <p:cNvPicPr>
            <a:picLocks noChangeAspect="1"/>
          </p:cNvPicPr>
          <p:nvPr/>
        </p:nvPicPr>
        <p:blipFill>
          <a:blip r:embed="rId4"/>
          <a:stretch>
            <a:fillRect/>
          </a:stretch>
        </p:blipFill>
        <p:spPr>
          <a:xfrm>
            <a:off x="2037993" y="2328624"/>
            <a:ext cx="5579626" cy="45721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1192">
            <a:solidFill>
              <a:srgbClr val="FFFFFF">
                <a:alpha val="64000"/>
              </a:srgbClr>
            </a:solidFill>
            <a:prstDash val="solid"/>
          </a:ln>
        </p:spPr>
        <p:txBody>
          <a:bodyPr/>
          <a:lstStyle/>
          <a:p>
            <a:endParaRPr lang="en-US"/>
          </a:p>
        </p:txBody>
      </p:sp>
      <p:sp>
        <p:nvSpPr>
          <p:cNvPr id="4" name="Text 1"/>
          <p:cNvSpPr/>
          <p:nvPr/>
        </p:nvSpPr>
        <p:spPr>
          <a:xfrm>
            <a:off x="3045976" y="494705"/>
            <a:ext cx="8538329" cy="1123236"/>
          </a:xfrm>
          <a:prstGeom prst="rect">
            <a:avLst/>
          </a:prstGeom>
          <a:noFill/>
          <a:ln/>
        </p:spPr>
        <p:txBody>
          <a:bodyPr wrap="square" rtlCol="0" anchor="t"/>
          <a:lstStyle/>
          <a:p>
            <a:pPr marL="0" indent="0">
              <a:lnSpc>
                <a:spcPts val="4423"/>
              </a:lnSpc>
              <a:buNone/>
            </a:pPr>
            <a:r>
              <a:rPr lang="en-US" sz="3539" dirty="0">
                <a:solidFill>
                  <a:srgbClr val="312F2B"/>
                </a:solidFill>
                <a:latin typeface="Gelasio" pitchFamily="34" charset="0"/>
                <a:ea typeface="Gelasio" pitchFamily="34" charset="-122"/>
                <a:cs typeface="Gelasio" pitchFamily="34" charset="-120"/>
              </a:rPr>
              <a:t>Percentage Count of Self-Made and Inherited Billionaires:</a:t>
            </a:r>
            <a:endParaRPr lang="en-US" sz="3539" dirty="0"/>
          </a:p>
        </p:txBody>
      </p:sp>
      <p:pic>
        <p:nvPicPr>
          <p:cNvPr id="5" name="Image 1" descr="preencoded.png"/>
          <p:cNvPicPr>
            <a:picLocks noChangeAspect="1"/>
          </p:cNvPicPr>
          <p:nvPr/>
        </p:nvPicPr>
        <p:blipFill>
          <a:blip r:embed="rId4"/>
          <a:stretch>
            <a:fillRect/>
          </a:stretch>
        </p:blipFill>
        <p:spPr>
          <a:xfrm>
            <a:off x="3045976" y="1977390"/>
            <a:ext cx="3265527" cy="2181344"/>
          </a:xfrm>
          <a:prstGeom prst="rect">
            <a:avLst/>
          </a:prstGeom>
        </p:spPr>
      </p:pic>
      <p:sp>
        <p:nvSpPr>
          <p:cNvPr id="6" name="Text 2"/>
          <p:cNvSpPr/>
          <p:nvPr/>
        </p:nvSpPr>
        <p:spPr>
          <a:xfrm>
            <a:off x="3045976" y="4428292"/>
            <a:ext cx="8001000" cy="449461"/>
          </a:xfrm>
          <a:prstGeom prst="rect">
            <a:avLst/>
          </a:prstGeom>
          <a:noFill/>
          <a:ln/>
        </p:spPr>
        <p:txBody>
          <a:bodyPr wrap="none" rtlCol="0" anchor="t"/>
          <a:lstStyle/>
          <a:p>
            <a:pPr marL="0" indent="0">
              <a:lnSpc>
                <a:spcPts val="3539"/>
              </a:lnSpc>
              <a:buNone/>
            </a:pPr>
            <a:r>
              <a:rPr lang="en-US" sz="2831" dirty="0">
                <a:solidFill>
                  <a:srgbClr val="312F2B"/>
                </a:solidFill>
                <a:latin typeface="Gelasio" pitchFamily="34" charset="0"/>
                <a:ea typeface="Gelasio" pitchFamily="34" charset="-122"/>
                <a:cs typeface="Gelasio" pitchFamily="34" charset="-120"/>
              </a:rPr>
              <a:t>Percentage Count of Male and Female Billionaires:</a:t>
            </a:r>
            <a:endParaRPr lang="en-US" sz="2831" dirty="0"/>
          </a:p>
        </p:txBody>
      </p:sp>
      <p:pic>
        <p:nvPicPr>
          <p:cNvPr id="7" name="Image 2" descr="preencoded.png"/>
          <p:cNvPicPr>
            <a:picLocks noChangeAspect="1"/>
          </p:cNvPicPr>
          <p:nvPr/>
        </p:nvPicPr>
        <p:blipFill>
          <a:blip r:embed="rId5"/>
          <a:stretch>
            <a:fillRect/>
          </a:stretch>
        </p:blipFill>
        <p:spPr>
          <a:xfrm>
            <a:off x="3045976" y="5147310"/>
            <a:ext cx="3694986" cy="2097762"/>
          </a:xfrm>
          <a:prstGeom prst="rect">
            <a:avLst/>
          </a:prstGeom>
        </p:spPr>
      </p:pic>
      <p:sp>
        <p:nvSpPr>
          <p:cNvPr id="8" name="Text 3"/>
          <p:cNvSpPr/>
          <p:nvPr/>
        </p:nvSpPr>
        <p:spPr>
          <a:xfrm>
            <a:off x="3045976" y="7447240"/>
            <a:ext cx="8538329" cy="287655"/>
          </a:xfrm>
          <a:prstGeom prst="rect">
            <a:avLst/>
          </a:prstGeom>
          <a:noFill/>
          <a:ln/>
        </p:spPr>
        <p:txBody>
          <a:bodyPr wrap="none" rtlCol="0" anchor="t"/>
          <a:lstStyle/>
          <a:p>
            <a:pPr marL="0" indent="0">
              <a:lnSpc>
                <a:spcPts val="2265"/>
              </a:lnSpc>
              <a:buNone/>
            </a:pPr>
            <a:endParaRPr lang="en-US" sz="141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0478">
            <a:solidFill>
              <a:srgbClr val="FFFFFF">
                <a:alpha val="64000"/>
              </a:srgbClr>
            </a:solidFill>
            <a:prstDash val="solid"/>
          </a:ln>
        </p:spPr>
        <p:txBody>
          <a:bodyPr/>
          <a:lstStyle/>
          <a:p>
            <a:endParaRPr lang="en-US"/>
          </a:p>
        </p:txBody>
      </p:sp>
      <p:sp>
        <p:nvSpPr>
          <p:cNvPr id="4" name="Text 1"/>
          <p:cNvSpPr/>
          <p:nvPr/>
        </p:nvSpPr>
        <p:spPr>
          <a:xfrm>
            <a:off x="3293031" y="466725"/>
            <a:ext cx="5250180" cy="423386"/>
          </a:xfrm>
          <a:prstGeom prst="rect">
            <a:avLst/>
          </a:prstGeom>
          <a:noFill/>
          <a:ln/>
        </p:spPr>
        <p:txBody>
          <a:bodyPr wrap="none" rtlCol="0" anchor="t"/>
          <a:lstStyle/>
          <a:p>
            <a:pPr marL="0" indent="0">
              <a:lnSpc>
                <a:spcPts val="3334"/>
              </a:lnSpc>
              <a:buNone/>
            </a:pPr>
            <a:r>
              <a:rPr lang="en-US" sz="2667" dirty="0">
                <a:solidFill>
                  <a:srgbClr val="312F2B"/>
                </a:solidFill>
                <a:latin typeface="Gelasio" pitchFamily="34" charset="0"/>
                <a:ea typeface="Gelasio" pitchFamily="34" charset="-122"/>
                <a:cs typeface="Gelasio" pitchFamily="34" charset="-120"/>
              </a:rPr>
              <a:t>Distribution of Ages of Billionaires:</a:t>
            </a:r>
            <a:endParaRPr lang="en-US" sz="2667" dirty="0"/>
          </a:p>
        </p:txBody>
      </p:sp>
      <p:pic>
        <p:nvPicPr>
          <p:cNvPr id="5" name="Image 1" descr="preencoded.png"/>
          <p:cNvPicPr>
            <a:picLocks noChangeAspect="1"/>
          </p:cNvPicPr>
          <p:nvPr/>
        </p:nvPicPr>
        <p:blipFill>
          <a:blip r:embed="rId4"/>
          <a:stretch>
            <a:fillRect/>
          </a:stretch>
        </p:blipFill>
        <p:spPr>
          <a:xfrm>
            <a:off x="3293031" y="1228725"/>
            <a:ext cx="3245882" cy="2237542"/>
          </a:xfrm>
          <a:prstGeom prst="rect">
            <a:avLst/>
          </a:prstGeom>
        </p:spPr>
      </p:pic>
      <p:sp>
        <p:nvSpPr>
          <p:cNvPr id="6" name="Text 2"/>
          <p:cNvSpPr/>
          <p:nvPr/>
        </p:nvSpPr>
        <p:spPr>
          <a:xfrm>
            <a:off x="3293031" y="3720227"/>
            <a:ext cx="8044220" cy="846772"/>
          </a:xfrm>
          <a:prstGeom prst="rect">
            <a:avLst/>
          </a:prstGeom>
          <a:noFill/>
          <a:ln/>
        </p:spPr>
        <p:txBody>
          <a:bodyPr wrap="square" rtlCol="0" anchor="t"/>
          <a:lstStyle/>
          <a:p>
            <a:pPr marL="0" indent="0">
              <a:lnSpc>
                <a:spcPts val="3334"/>
              </a:lnSpc>
              <a:buNone/>
            </a:pPr>
            <a:r>
              <a:rPr lang="en-US" sz="2667" dirty="0">
                <a:solidFill>
                  <a:srgbClr val="312F2B"/>
                </a:solidFill>
                <a:latin typeface="Gelasio" pitchFamily="34" charset="0"/>
                <a:ea typeface="Gelasio" pitchFamily="34" charset="-122"/>
                <a:cs typeface="Gelasio" pitchFamily="34" charset="-120"/>
              </a:rPr>
              <a:t>Distribution of Each Industry in Total Wealth Age vise</a:t>
            </a:r>
            <a:endParaRPr lang="en-US" sz="2667" dirty="0"/>
          </a:p>
        </p:txBody>
      </p:sp>
      <p:pic>
        <p:nvPicPr>
          <p:cNvPr id="7" name="Image 2" descr="preencoded.png"/>
          <p:cNvPicPr>
            <a:picLocks noChangeAspect="1"/>
          </p:cNvPicPr>
          <p:nvPr/>
        </p:nvPicPr>
        <p:blipFill>
          <a:blip r:embed="rId5"/>
          <a:stretch>
            <a:fillRect/>
          </a:stretch>
        </p:blipFill>
        <p:spPr>
          <a:xfrm>
            <a:off x="3293031" y="4820960"/>
            <a:ext cx="3321129" cy="2480429"/>
          </a:xfrm>
          <a:prstGeom prst="rect">
            <a:avLst/>
          </a:prstGeom>
        </p:spPr>
      </p:pic>
      <p:sp>
        <p:nvSpPr>
          <p:cNvPr id="8" name="Text 3"/>
          <p:cNvSpPr/>
          <p:nvPr/>
        </p:nvSpPr>
        <p:spPr>
          <a:xfrm>
            <a:off x="3293031" y="7491889"/>
            <a:ext cx="8044220" cy="270867"/>
          </a:xfrm>
          <a:prstGeom prst="rect">
            <a:avLst/>
          </a:prstGeom>
          <a:noFill/>
          <a:ln/>
        </p:spPr>
        <p:txBody>
          <a:bodyPr wrap="none" rtlCol="0" anchor="t"/>
          <a:lstStyle/>
          <a:p>
            <a:pPr marL="0" indent="0">
              <a:lnSpc>
                <a:spcPts val="2134"/>
              </a:lnSpc>
              <a:buNone/>
            </a:pPr>
            <a:endParaRPr lang="en-US" sz="1334"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037993" y="1161217"/>
            <a:ext cx="10554414" cy="1110853"/>
          </a:xfrm>
          <a:prstGeom prst="rect">
            <a:avLst/>
          </a:prstGeom>
          <a:noFill/>
          <a:ln/>
        </p:spPr>
        <p:txBody>
          <a:bodyPr wrap="square" rtlCol="0" anchor="t"/>
          <a:lstStyle/>
          <a:p>
            <a:pPr marL="0" indent="0">
              <a:lnSpc>
                <a:spcPts val="4374"/>
              </a:lnSpc>
              <a:buNone/>
            </a:pPr>
            <a:r>
              <a:rPr lang="en-US" sz="3499" dirty="0">
                <a:solidFill>
                  <a:srgbClr val="312F2B"/>
                </a:solidFill>
                <a:latin typeface="Gelasio" pitchFamily="34" charset="0"/>
                <a:ea typeface="Gelasio" pitchFamily="34" charset="-122"/>
                <a:cs typeface="Gelasio" pitchFamily="34" charset="-120"/>
              </a:rPr>
              <a:t>Correlations between Economic Indicators and Billionaires' Mean Net Worth by Country</a:t>
            </a:r>
            <a:endParaRPr lang="en-US" sz="3499" dirty="0"/>
          </a:p>
        </p:txBody>
      </p:sp>
      <p:pic>
        <p:nvPicPr>
          <p:cNvPr id="5" name="Image 1" descr="preencoded.png"/>
          <p:cNvPicPr>
            <a:picLocks noChangeAspect="1"/>
          </p:cNvPicPr>
          <p:nvPr/>
        </p:nvPicPr>
        <p:blipFill>
          <a:blip r:embed="rId4"/>
          <a:stretch>
            <a:fillRect/>
          </a:stretch>
        </p:blipFill>
        <p:spPr>
          <a:xfrm>
            <a:off x="2037993" y="2716411"/>
            <a:ext cx="10554414" cy="435197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906554"/>
            <a:ext cx="736092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Introduction to Data Curation</a:t>
            </a:r>
            <a:endParaRPr lang="en-US" sz="4374" dirty="0"/>
          </a:p>
        </p:txBody>
      </p:sp>
      <p:sp>
        <p:nvSpPr>
          <p:cNvPr id="6" name="Text 2"/>
          <p:cNvSpPr/>
          <p:nvPr/>
        </p:nvSpPr>
        <p:spPr>
          <a:xfrm>
            <a:off x="833199" y="3934182"/>
            <a:ext cx="7477601" cy="1388745"/>
          </a:xfrm>
          <a:prstGeom prst="rect">
            <a:avLst/>
          </a:prstGeom>
          <a:noFill/>
          <a:ln/>
        </p:spPr>
        <p:txBody>
          <a:bodyPr wrap="square" rtlCol="0" anchor="t"/>
          <a:lstStyle/>
          <a:p>
            <a:pPr marL="0" indent="0">
              <a:lnSpc>
                <a:spcPts val="2734"/>
              </a:lnSpc>
              <a:buNone/>
            </a:pPr>
            <a:r>
              <a:rPr lang="en-US" sz="2187" dirty="0">
                <a:solidFill>
                  <a:srgbClr val="312F2B"/>
                </a:solidFill>
                <a:latin typeface="Gelasio" pitchFamily="34" charset="0"/>
                <a:ea typeface="Gelasio" pitchFamily="34" charset="-122"/>
                <a:cs typeface="Gelasio" pitchFamily="34" charset="-120"/>
              </a:rPr>
              <a:t>Data Curation is the process of maintaining data to ensure that it is accurate and useful for its intended purpose. Data curation works with various steps to ensure that data is properly maintained for use and reuse.</a:t>
            </a:r>
            <a:endParaRPr lang="en-US" sz="2187"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037993" y="1494949"/>
            <a:ext cx="10554414" cy="1110853"/>
          </a:xfrm>
          <a:prstGeom prst="rect">
            <a:avLst/>
          </a:prstGeom>
          <a:noFill/>
          <a:ln/>
        </p:spPr>
        <p:txBody>
          <a:bodyPr wrap="square" rtlCol="0" anchor="t"/>
          <a:lstStyle/>
          <a:p>
            <a:pPr marL="0" indent="0">
              <a:lnSpc>
                <a:spcPts val="4374"/>
              </a:lnSpc>
              <a:buNone/>
            </a:pPr>
            <a:r>
              <a:rPr lang="en-US" sz="3499" dirty="0">
                <a:solidFill>
                  <a:srgbClr val="312F2B"/>
                </a:solidFill>
                <a:latin typeface="Gelasio" pitchFamily="34" charset="0"/>
                <a:ea typeface="Gelasio" pitchFamily="34" charset="-122"/>
                <a:cs typeface="Gelasio" pitchFamily="34" charset="-120"/>
              </a:rPr>
              <a:t>Association Between Education Enrollment Rates and Mean Net Worth of Billionaires by Country</a:t>
            </a:r>
            <a:endParaRPr lang="en-US" sz="3499" dirty="0"/>
          </a:p>
        </p:txBody>
      </p:sp>
      <p:pic>
        <p:nvPicPr>
          <p:cNvPr id="5" name="Image 1" descr="preencoded.png"/>
          <p:cNvPicPr>
            <a:picLocks noChangeAspect="1"/>
          </p:cNvPicPr>
          <p:nvPr/>
        </p:nvPicPr>
        <p:blipFill>
          <a:blip r:embed="rId4"/>
          <a:stretch>
            <a:fillRect/>
          </a:stretch>
        </p:blipFill>
        <p:spPr>
          <a:xfrm>
            <a:off x="2037993" y="3050143"/>
            <a:ext cx="10554414" cy="368438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456628"/>
            <a:ext cx="4443889"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Conclusion</a:t>
            </a:r>
            <a:endParaRPr lang="en-US" sz="4374" dirty="0"/>
          </a:p>
        </p:txBody>
      </p:sp>
      <p:sp>
        <p:nvSpPr>
          <p:cNvPr id="6" name="Text 2"/>
          <p:cNvSpPr/>
          <p:nvPr/>
        </p:nvSpPr>
        <p:spPr>
          <a:xfrm>
            <a:off x="2037993" y="5484257"/>
            <a:ext cx="10554414" cy="1066205"/>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we are able to understand the dealing with real world database and cleaning the dataset for accuracy. Data transformation purposes to ensure that data is in a suitable form for analysis, interpretation, and decision-making.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412557"/>
            <a:ext cx="916686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Objectives and Purpose of the Project</a:t>
            </a:r>
            <a:endParaRPr lang="en-US" sz="4374" dirty="0"/>
          </a:p>
        </p:txBody>
      </p:sp>
      <p:sp>
        <p:nvSpPr>
          <p:cNvPr id="6" name="Shape 2"/>
          <p:cNvSpPr/>
          <p:nvPr/>
        </p:nvSpPr>
        <p:spPr>
          <a:xfrm>
            <a:off x="4490799" y="2440186"/>
            <a:ext cx="9306401" cy="4376738"/>
          </a:xfrm>
          <a:prstGeom prst="roundRect">
            <a:avLst>
              <a:gd name="adj" fmla="val 2285"/>
            </a:avLst>
          </a:prstGeom>
          <a:solidFill>
            <a:srgbClr val="E8E8E3"/>
          </a:solidFill>
          <a:ln w="13811">
            <a:solidFill>
              <a:srgbClr val="D1D1C7"/>
            </a:solidFill>
            <a:prstDash val="solid"/>
          </a:ln>
        </p:spPr>
        <p:txBody>
          <a:bodyPr/>
          <a:lstStyle/>
          <a:p>
            <a:endParaRPr lang="en-US"/>
          </a:p>
        </p:txBody>
      </p:sp>
      <p:sp>
        <p:nvSpPr>
          <p:cNvPr id="7" name="Text 3"/>
          <p:cNvSpPr/>
          <p:nvPr/>
        </p:nvSpPr>
        <p:spPr>
          <a:xfrm>
            <a:off x="4726781" y="2676168"/>
            <a:ext cx="691896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Understanding the data and identifying problems with it.</a:t>
            </a:r>
            <a:endParaRPr lang="en-US" sz="2187" dirty="0"/>
          </a:p>
        </p:txBody>
      </p:sp>
      <p:sp>
        <p:nvSpPr>
          <p:cNvPr id="8" name="Text 4"/>
          <p:cNvSpPr/>
          <p:nvPr/>
        </p:nvSpPr>
        <p:spPr>
          <a:xfrm>
            <a:off x="4726781" y="3245525"/>
            <a:ext cx="470154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Performing the essential data cleaning.</a:t>
            </a:r>
            <a:endParaRPr lang="en-US" sz="2187" dirty="0"/>
          </a:p>
        </p:txBody>
      </p:sp>
      <p:sp>
        <p:nvSpPr>
          <p:cNvPr id="9" name="Text 5"/>
          <p:cNvSpPr/>
          <p:nvPr/>
        </p:nvSpPr>
        <p:spPr>
          <a:xfrm>
            <a:off x="4726781" y="3814882"/>
            <a:ext cx="514350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Transform the data as needed for analysis.</a:t>
            </a:r>
            <a:endParaRPr lang="en-US" sz="2187" dirty="0"/>
          </a:p>
        </p:txBody>
      </p:sp>
      <p:sp>
        <p:nvSpPr>
          <p:cNvPr id="10" name="Text 6"/>
          <p:cNvSpPr/>
          <p:nvPr/>
        </p:nvSpPr>
        <p:spPr>
          <a:xfrm>
            <a:off x="4726781" y="4384238"/>
            <a:ext cx="8834438" cy="694373"/>
          </a:xfrm>
          <a:prstGeom prst="rect">
            <a:avLst/>
          </a:prstGeom>
          <a:noFill/>
          <a:ln/>
        </p:spPr>
        <p:txBody>
          <a:bodyPr wrap="squar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Implement quality checks to ensure the accuracy and consistency of the curated data.</a:t>
            </a:r>
            <a:endParaRPr lang="en-US" sz="2187" dirty="0"/>
          </a:p>
        </p:txBody>
      </p:sp>
      <p:sp>
        <p:nvSpPr>
          <p:cNvPr id="11" name="Text 7"/>
          <p:cNvSpPr/>
          <p:nvPr/>
        </p:nvSpPr>
        <p:spPr>
          <a:xfrm>
            <a:off x="4726781" y="5300782"/>
            <a:ext cx="342900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Enhanced Data Accessibility</a:t>
            </a:r>
            <a:endParaRPr lang="en-US" sz="2187" dirty="0"/>
          </a:p>
        </p:txBody>
      </p:sp>
      <p:sp>
        <p:nvSpPr>
          <p:cNvPr id="12" name="Text 8"/>
          <p:cNvSpPr/>
          <p:nvPr/>
        </p:nvSpPr>
        <p:spPr>
          <a:xfrm>
            <a:off x="4726781" y="5870138"/>
            <a:ext cx="8834438"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We strive to make the data easily accessible to researchers, scholars, and other stakeholders for future studies and collaborations with feature engineering.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0835">
            <a:solidFill>
              <a:srgbClr val="FFFFFF">
                <a:alpha val="64000"/>
              </a:srgbClr>
            </a:solidFill>
            <a:prstDash val="solid"/>
          </a:ln>
        </p:spPr>
        <p:txBody>
          <a:bodyPr/>
          <a:lstStyle/>
          <a:p>
            <a:endParaRPr lang="en-US"/>
          </a:p>
        </p:txBody>
      </p:sp>
      <p:sp>
        <p:nvSpPr>
          <p:cNvPr id="4" name="Text 1"/>
          <p:cNvSpPr/>
          <p:nvPr/>
        </p:nvSpPr>
        <p:spPr>
          <a:xfrm>
            <a:off x="3185160" y="478393"/>
            <a:ext cx="6941820" cy="543282"/>
          </a:xfrm>
          <a:prstGeom prst="rect">
            <a:avLst/>
          </a:prstGeom>
          <a:noFill/>
          <a:ln/>
        </p:spPr>
        <p:txBody>
          <a:bodyPr wrap="none" rtlCol="0" anchor="t"/>
          <a:lstStyle/>
          <a:p>
            <a:pPr marL="0" indent="0">
              <a:lnSpc>
                <a:spcPts val="4279"/>
              </a:lnSpc>
              <a:buNone/>
            </a:pPr>
            <a:r>
              <a:rPr lang="en-US" sz="3423" dirty="0">
                <a:solidFill>
                  <a:srgbClr val="312F2B"/>
                </a:solidFill>
                <a:latin typeface="Gelasio" pitchFamily="34" charset="0"/>
                <a:ea typeface="Gelasio" pitchFamily="34" charset="-122"/>
                <a:cs typeface="Gelasio" pitchFamily="34" charset="-120"/>
              </a:rPr>
              <a:t>Data Collection and Documentation</a:t>
            </a:r>
            <a:endParaRPr lang="en-US" sz="3423" dirty="0"/>
          </a:p>
        </p:txBody>
      </p:sp>
      <p:sp>
        <p:nvSpPr>
          <p:cNvPr id="5" name="Shape 2"/>
          <p:cNvSpPr/>
          <p:nvPr/>
        </p:nvSpPr>
        <p:spPr>
          <a:xfrm>
            <a:off x="3185160" y="1369457"/>
            <a:ext cx="4043124" cy="6381631"/>
          </a:xfrm>
          <a:prstGeom prst="roundRect">
            <a:avLst>
              <a:gd name="adj" fmla="val 1935"/>
            </a:avLst>
          </a:prstGeom>
          <a:solidFill>
            <a:srgbClr val="E8E8E3"/>
          </a:solidFill>
          <a:ln w="10835">
            <a:solidFill>
              <a:srgbClr val="D1D1C7"/>
            </a:solidFill>
            <a:prstDash val="solid"/>
          </a:ln>
        </p:spPr>
        <p:txBody>
          <a:bodyPr/>
          <a:lstStyle/>
          <a:p>
            <a:endParaRPr lang="en-US"/>
          </a:p>
        </p:txBody>
      </p:sp>
      <p:sp>
        <p:nvSpPr>
          <p:cNvPr id="6" name="Text 3"/>
          <p:cNvSpPr/>
          <p:nvPr/>
        </p:nvSpPr>
        <p:spPr>
          <a:xfrm>
            <a:off x="3369826" y="1554123"/>
            <a:ext cx="3673793" cy="1901904"/>
          </a:xfrm>
          <a:prstGeom prst="rect">
            <a:avLst/>
          </a:prstGeom>
          <a:noFill/>
          <a:ln/>
        </p:spPr>
        <p:txBody>
          <a:bodyPr wrap="square" rtlCol="0" anchor="t"/>
          <a:lstStyle/>
          <a:p>
            <a:pPr marL="0" indent="0" algn="l">
              <a:lnSpc>
                <a:spcPts val="2139"/>
              </a:lnSpc>
              <a:buNone/>
            </a:pPr>
            <a:r>
              <a:rPr lang="en-US" sz="1712" b="1" dirty="0">
                <a:solidFill>
                  <a:srgbClr val="272525"/>
                </a:solidFill>
                <a:latin typeface="Gelasio" pitchFamily="34" charset="0"/>
                <a:ea typeface="Gelasio" pitchFamily="34" charset="-122"/>
                <a:cs typeface="Gelasio" pitchFamily="34" charset="-120"/>
              </a:rPr>
              <a:t>Billionaires Statistics Dataset (2023)</a:t>
            </a:r>
            <a:r>
              <a:rPr lang="en-US" sz="1712" dirty="0">
                <a:solidFill>
                  <a:srgbClr val="272525"/>
                </a:solidFill>
                <a:latin typeface="Gelasio" pitchFamily="34" charset="0"/>
                <a:ea typeface="Gelasio" pitchFamily="34" charset="-122"/>
                <a:cs typeface="Gelasio" pitchFamily="34" charset="-120"/>
              </a:rPr>
              <a:t>
The world's billionaires are profiled in this dataset, which also includes personal and business-related information.</a:t>
            </a:r>
            <a:endParaRPr lang="en-US" sz="1712" dirty="0"/>
          </a:p>
        </p:txBody>
      </p:sp>
      <p:sp>
        <p:nvSpPr>
          <p:cNvPr id="7" name="Text 4"/>
          <p:cNvSpPr/>
          <p:nvPr/>
        </p:nvSpPr>
        <p:spPr>
          <a:xfrm>
            <a:off x="3369826" y="3629858"/>
            <a:ext cx="3673793" cy="278249"/>
          </a:xfrm>
          <a:prstGeom prst="rect">
            <a:avLst/>
          </a:prstGeom>
          <a:noFill/>
          <a:ln/>
        </p:spPr>
        <p:txBody>
          <a:bodyPr wrap="none" rtlCol="0" anchor="t"/>
          <a:lstStyle/>
          <a:p>
            <a:pPr marL="0" indent="0" algn="l">
              <a:lnSpc>
                <a:spcPts val="2191"/>
              </a:lnSpc>
              <a:buNone/>
            </a:pPr>
            <a:endParaRPr lang="en-US" sz="1369" dirty="0"/>
          </a:p>
        </p:txBody>
      </p:sp>
      <p:sp>
        <p:nvSpPr>
          <p:cNvPr id="8" name="Text 5"/>
          <p:cNvSpPr/>
          <p:nvPr/>
        </p:nvSpPr>
        <p:spPr>
          <a:xfrm>
            <a:off x="3369826" y="4064556"/>
            <a:ext cx="3673793" cy="278249"/>
          </a:xfrm>
          <a:prstGeom prst="rect">
            <a:avLst/>
          </a:prstGeom>
          <a:noFill/>
          <a:ln/>
        </p:spPr>
        <p:txBody>
          <a:bodyPr wrap="none" rtlCol="0" anchor="t"/>
          <a:lstStyle/>
          <a:p>
            <a:pPr marL="0" indent="0" algn="l">
              <a:lnSpc>
                <a:spcPts val="2191"/>
              </a:lnSpc>
              <a:buNone/>
            </a:pPr>
            <a:r>
              <a:rPr lang="en-US" sz="1369" dirty="0">
                <a:solidFill>
                  <a:srgbClr val="272525"/>
                </a:solidFill>
                <a:latin typeface="Lato" pitchFamily="34" charset="0"/>
                <a:ea typeface="Lato" pitchFamily="34" charset="-122"/>
                <a:cs typeface="Lato" pitchFamily="34" charset="-120"/>
              </a:rPr>
              <a:t>It has 2640 rows and 35 columns.</a:t>
            </a:r>
            <a:endParaRPr lang="en-US" sz="1369" dirty="0"/>
          </a:p>
        </p:txBody>
      </p:sp>
      <p:sp>
        <p:nvSpPr>
          <p:cNvPr id="9" name="Text 6"/>
          <p:cNvSpPr/>
          <p:nvPr/>
        </p:nvSpPr>
        <p:spPr>
          <a:xfrm>
            <a:off x="3369826" y="4499253"/>
            <a:ext cx="3673793" cy="278249"/>
          </a:xfrm>
          <a:prstGeom prst="rect">
            <a:avLst/>
          </a:prstGeom>
          <a:noFill/>
          <a:ln/>
        </p:spPr>
        <p:txBody>
          <a:bodyPr wrap="none" rtlCol="0" anchor="t"/>
          <a:lstStyle/>
          <a:p>
            <a:pPr marL="0" indent="0" algn="l">
              <a:lnSpc>
                <a:spcPts val="2191"/>
              </a:lnSpc>
              <a:buNone/>
            </a:pPr>
            <a:endParaRPr lang="en-US" sz="1369" dirty="0"/>
          </a:p>
        </p:txBody>
      </p:sp>
      <p:sp>
        <p:nvSpPr>
          <p:cNvPr id="10" name="Text 7"/>
          <p:cNvSpPr/>
          <p:nvPr/>
        </p:nvSpPr>
        <p:spPr>
          <a:xfrm>
            <a:off x="3369826" y="4933950"/>
            <a:ext cx="3673793" cy="278249"/>
          </a:xfrm>
          <a:prstGeom prst="rect">
            <a:avLst/>
          </a:prstGeom>
          <a:noFill/>
          <a:ln/>
        </p:spPr>
        <p:txBody>
          <a:bodyPr wrap="none" rtlCol="0" anchor="t"/>
          <a:lstStyle/>
          <a:p>
            <a:pPr marL="0" indent="0" algn="l">
              <a:lnSpc>
                <a:spcPts val="2191"/>
              </a:lnSpc>
              <a:buNone/>
            </a:pPr>
            <a:r>
              <a:rPr lang="en-US" sz="1369" u="sng" dirty="0">
                <a:solidFill>
                  <a:srgbClr val="6F6F5D"/>
                </a:solidFill>
                <a:latin typeface="Lato" pitchFamily="34" charset="0"/>
                <a:ea typeface="Lato" pitchFamily="34" charset="-122"/>
                <a:cs typeface="Lato" pitchFamily="34" charset="-120"/>
                <a:hlinkClick r:id="rId4">
                  <a:extLst>
                    <a:ext uri="{A12FA001-AC4F-418D-AE19-62706E023703}">
                      <ahyp:hlinkClr xmlns:ahyp="http://schemas.microsoft.com/office/drawing/2018/hyperlinkcolor" val="tx"/>
                    </a:ext>
                  </a:extLst>
                </a:hlinkClick>
              </a:rPr>
              <a:t>Download : Kaggle</a:t>
            </a:r>
            <a:endParaRPr lang="en-US" sz="1369" dirty="0"/>
          </a:p>
        </p:txBody>
      </p:sp>
      <p:sp>
        <p:nvSpPr>
          <p:cNvPr id="11" name="Shape 8"/>
          <p:cNvSpPr/>
          <p:nvPr/>
        </p:nvSpPr>
        <p:spPr>
          <a:xfrm>
            <a:off x="7402116" y="1369457"/>
            <a:ext cx="4043124" cy="6381631"/>
          </a:xfrm>
          <a:prstGeom prst="roundRect">
            <a:avLst>
              <a:gd name="adj" fmla="val 1935"/>
            </a:avLst>
          </a:prstGeom>
          <a:solidFill>
            <a:srgbClr val="E8E8E3"/>
          </a:solidFill>
          <a:ln w="10835">
            <a:solidFill>
              <a:srgbClr val="D1D1C7"/>
            </a:solidFill>
            <a:prstDash val="solid"/>
          </a:ln>
        </p:spPr>
        <p:txBody>
          <a:bodyPr/>
          <a:lstStyle/>
          <a:p>
            <a:endParaRPr lang="en-US"/>
          </a:p>
        </p:txBody>
      </p:sp>
      <p:sp>
        <p:nvSpPr>
          <p:cNvPr id="12" name="Text 9"/>
          <p:cNvSpPr/>
          <p:nvPr/>
        </p:nvSpPr>
        <p:spPr>
          <a:xfrm>
            <a:off x="7586782" y="1554123"/>
            <a:ext cx="2086689" cy="325993"/>
          </a:xfrm>
          <a:prstGeom prst="rect">
            <a:avLst/>
          </a:prstGeom>
          <a:noFill/>
          <a:ln/>
        </p:spPr>
        <p:txBody>
          <a:bodyPr wrap="none" rtlCol="0" anchor="t"/>
          <a:lstStyle/>
          <a:p>
            <a:pPr marL="0" indent="0" algn="l">
              <a:lnSpc>
                <a:spcPts val="2567"/>
              </a:lnSpc>
              <a:buNone/>
            </a:pPr>
            <a:r>
              <a:rPr lang="en-US" sz="2054" b="1" dirty="0">
                <a:solidFill>
                  <a:srgbClr val="272525"/>
                </a:solidFill>
                <a:latin typeface="Gelasio" pitchFamily="34" charset="0"/>
                <a:ea typeface="Gelasio" pitchFamily="34" charset="-122"/>
                <a:cs typeface="Gelasio" pitchFamily="34" charset="-120"/>
              </a:rPr>
              <a:t>Use Case</a:t>
            </a:r>
            <a:endParaRPr lang="en-US" sz="2054" dirty="0"/>
          </a:p>
        </p:txBody>
      </p:sp>
      <p:sp>
        <p:nvSpPr>
          <p:cNvPr id="13" name="Text 10"/>
          <p:cNvSpPr/>
          <p:nvPr/>
        </p:nvSpPr>
        <p:spPr>
          <a:xfrm>
            <a:off x="7586782" y="2053947"/>
            <a:ext cx="3673793" cy="834747"/>
          </a:xfrm>
          <a:prstGeom prst="rect">
            <a:avLst/>
          </a:prstGeom>
          <a:noFill/>
          <a:ln/>
        </p:spPr>
        <p:txBody>
          <a:bodyPr wrap="square" rtlCol="0" anchor="t"/>
          <a:lstStyle/>
          <a:p>
            <a:pPr marL="0" indent="0" algn="l">
              <a:lnSpc>
                <a:spcPts val="2191"/>
              </a:lnSpc>
              <a:buNone/>
            </a:pPr>
            <a:r>
              <a:rPr lang="en-US" sz="1369" b="1" dirty="0">
                <a:solidFill>
                  <a:srgbClr val="272525"/>
                </a:solidFill>
                <a:latin typeface="Lato" pitchFamily="34" charset="0"/>
                <a:ea typeface="Lato" pitchFamily="34" charset="-122"/>
                <a:cs typeface="Lato" pitchFamily="34" charset="-120"/>
              </a:rPr>
              <a:t>Wealth distribution analysis:</a:t>
            </a:r>
            <a:r>
              <a:rPr lang="en-US" sz="1369" dirty="0">
                <a:solidFill>
                  <a:srgbClr val="272525"/>
                </a:solidFill>
                <a:latin typeface="Lato" pitchFamily="34" charset="0"/>
                <a:ea typeface="Lato" pitchFamily="34" charset="-122"/>
                <a:cs typeface="Lato" pitchFamily="34" charset="-120"/>
              </a:rPr>
              <a:t> Explore the distribution of billionaires' wealth across different industries, countries, and regions.</a:t>
            </a:r>
            <a:endParaRPr lang="en-US" sz="1369" dirty="0"/>
          </a:p>
        </p:txBody>
      </p:sp>
      <p:sp>
        <p:nvSpPr>
          <p:cNvPr id="14" name="Text 11"/>
          <p:cNvSpPr/>
          <p:nvPr/>
        </p:nvSpPr>
        <p:spPr>
          <a:xfrm>
            <a:off x="7586782" y="3045143"/>
            <a:ext cx="3673793" cy="834747"/>
          </a:xfrm>
          <a:prstGeom prst="rect">
            <a:avLst/>
          </a:prstGeom>
          <a:noFill/>
          <a:ln/>
        </p:spPr>
        <p:txBody>
          <a:bodyPr wrap="square" rtlCol="0" anchor="t"/>
          <a:lstStyle/>
          <a:p>
            <a:pPr marL="0" indent="0" algn="l">
              <a:lnSpc>
                <a:spcPts val="2191"/>
              </a:lnSpc>
              <a:buNone/>
            </a:pPr>
            <a:r>
              <a:rPr lang="en-US" sz="1369" b="1" dirty="0">
                <a:solidFill>
                  <a:srgbClr val="272525"/>
                </a:solidFill>
                <a:latin typeface="Lato" pitchFamily="34" charset="0"/>
                <a:ea typeface="Lato" pitchFamily="34" charset="-122"/>
                <a:cs typeface="Lato" pitchFamily="34" charset="-120"/>
              </a:rPr>
              <a:t>Demographic analysis:</a:t>
            </a:r>
            <a:r>
              <a:rPr lang="en-US" sz="1369" dirty="0">
                <a:solidFill>
                  <a:srgbClr val="272525"/>
                </a:solidFill>
                <a:latin typeface="Lato" pitchFamily="34" charset="0"/>
                <a:ea typeface="Lato" pitchFamily="34" charset="-122"/>
                <a:cs typeface="Lato" pitchFamily="34" charset="-120"/>
              </a:rPr>
              <a:t> Investigate the age, gender, and birthplace demographics of billionaires.</a:t>
            </a:r>
            <a:endParaRPr lang="en-US" sz="1369" dirty="0"/>
          </a:p>
        </p:txBody>
      </p:sp>
      <p:sp>
        <p:nvSpPr>
          <p:cNvPr id="15" name="Text 12"/>
          <p:cNvSpPr/>
          <p:nvPr/>
        </p:nvSpPr>
        <p:spPr>
          <a:xfrm>
            <a:off x="7586782" y="4036338"/>
            <a:ext cx="3673793" cy="834747"/>
          </a:xfrm>
          <a:prstGeom prst="rect">
            <a:avLst/>
          </a:prstGeom>
          <a:noFill/>
          <a:ln/>
        </p:spPr>
        <p:txBody>
          <a:bodyPr wrap="square" rtlCol="0" anchor="t"/>
          <a:lstStyle/>
          <a:p>
            <a:pPr marL="0" indent="0" algn="l">
              <a:lnSpc>
                <a:spcPts val="2191"/>
              </a:lnSpc>
              <a:buNone/>
            </a:pPr>
            <a:r>
              <a:rPr lang="en-US" sz="1369" b="1" dirty="0">
                <a:solidFill>
                  <a:srgbClr val="272525"/>
                </a:solidFill>
                <a:latin typeface="Lato" pitchFamily="34" charset="0"/>
                <a:ea typeface="Lato" pitchFamily="34" charset="-122"/>
                <a:cs typeface="Lato" pitchFamily="34" charset="-120"/>
              </a:rPr>
              <a:t>Self-made vs. inherited wealth:</a:t>
            </a:r>
            <a:r>
              <a:rPr lang="en-US" sz="1369" dirty="0">
                <a:solidFill>
                  <a:srgbClr val="272525"/>
                </a:solidFill>
                <a:latin typeface="Lato" pitchFamily="34" charset="0"/>
                <a:ea typeface="Lato" pitchFamily="34" charset="-122"/>
                <a:cs typeface="Lato" pitchFamily="34" charset="-120"/>
              </a:rPr>
              <a:t> Analyze the proportion of self-made billionaires and those who inherited their wealth.</a:t>
            </a:r>
            <a:endParaRPr lang="en-US" sz="1369" dirty="0"/>
          </a:p>
        </p:txBody>
      </p:sp>
      <p:sp>
        <p:nvSpPr>
          <p:cNvPr id="16" name="Text 13"/>
          <p:cNvSpPr/>
          <p:nvPr/>
        </p:nvSpPr>
        <p:spPr>
          <a:xfrm>
            <a:off x="7586782" y="5027533"/>
            <a:ext cx="3673793" cy="834747"/>
          </a:xfrm>
          <a:prstGeom prst="rect">
            <a:avLst/>
          </a:prstGeom>
          <a:noFill/>
          <a:ln/>
        </p:spPr>
        <p:txBody>
          <a:bodyPr wrap="square" rtlCol="0" anchor="t"/>
          <a:lstStyle/>
          <a:p>
            <a:pPr marL="0" indent="0" algn="l">
              <a:lnSpc>
                <a:spcPts val="2191"/>
              </a:lnSpc>
              <a:buNone/>
            </a:pPr>
            <a:r>
              <a:rPr lang="en-US" sz="1369" b="1" dirty="0">
                <a:solidFill>
                  <a:srgbClr val="272525"/>
                </a:solidFill>
                <a:latin typeface="Lato" pitchFamily="34" charset="0"/>
                <a:ea typeface="Lato" pitchFamily="34" charset="-122"/>
                <a:cs typeface="Lato" pitchFamily="34" charset="-120"/>
              </a:rPr>
              <a:t>Economic indicators:</a:t>
            </a:r>
            <a:r>
              <a:rPr lang="en-US" sz="1369" dirty="0">
                <a:solidFill>
                  <a:srgbClr val="272525"/>
                </a:solidFill>
                <a:latin typeface="Lato" pitchFamily="34" charset="0"/>
                <a:ea typeface="Lato" pitchFamily="34" charset="-122"/>
                <a:cs typeface="Lato" pitchFamily="34" charset="-120"/>
              </a:rPr>
              <a:t> Study correlations between billionaire wealth and economic indicators such as GDP, CPI, and tax rates.</a:t>
            </a:r>
            <a:endParaRPr lang="en-US" sz="1369" dirty="0"/>
          </a:p>
        </p:txBody>
      </p:sp>
      <p:sp>
        <p:nvSpPr>
          <p:cNvPr id="17" name="Text 14"/>
          <p:cNvSpPr/>
          <p:nvPr/>
        </p:nvSpPr>
        <p:spPr>
          <a:xfrm>
            <a:off x="7586782" y="6018728"/>
            <a:ext cx="3673793" cy="834747"/>
          </a:xfrm>
          <a:prstGeom prst="rect">
            <a:avLst/>
          </a:prstGeom>
          <a:noFill/>
          <a:ln/>
        </p:spPr>
        <p:txBody>
          <a:bodyPr wrap="square" rtlCol="0" anchor="t"/>
          <a:lstStyle/>
          <a:p>
            <a:pPr marL="0" indent="0" algn="l">
              <a:lnSpc>
                <a:spcPts val="2191"/>
              </a:lnSpc>
              <a:buNone/>
            </a:pPr>
            <a:r>
              <a:rPr lang="en-US" sz="1369" b="1" dirty="0">
                <a:solidFill>
                  <a:srgbClr val="272525"/>
                </a:solidFill>
                <a:latin typeface="Lato" pitchFamily="34" charset="0"/>
                <a:ea typeface="Lato" pitchFamily="34" charset="-122"/>
                <a:cs typeface="Lato" pitchFamily="34" charset="-120"/>
              </a:rPr>
              <a:t>Geospatial analysis:</a:t>
            </a:r>
            <a:r>
              <a:rPr lang="en-US" sz="1369" dirty="0">
                <a:solidFill>
                  <a:srgbClr val="272525"/>
                </a:solidFill>
                <a:latin typeface="Lato" pitchFamily="34" charset="0"/>
                <a:ea typeface="Lato" pitchFamily="34" charset="-122"/>
                <a:cs typeface="Lato" pitchFamily="34" charset="-120"/>
              </a:rPr>
              <a:t> Visualize the geographical distribution of billionaires and their wealth on a map.</a:t>
            </a:r>
            <a:endParaRPr lang="en-US" sz="1369" dirty="0"/>
          </a:p>
        </p:txBody>
      </p:sp>
      <p:sp>
        <p:nvSpPr>
          <p:cNvPr id="18" name="Text 15"/>
          <p:cNvSpPr/>
          <p:nvPr/>
        </p:nvSpPr>
        <p:spPr>
          <a:xfrm>
            <a:off x="7586782" y="7009924"/>
            <a:ext cx="3673793" cy="556498"/>
          </a:xfrm>
          <a:prstGeom prst="rect">
            <a:avLst/>
          </a:prstGeom>
          <a:noFill/>
          <a:ln/>
        </p:spPr>
        <p:txBody>
          <a:bodyPr wrap="square" rtlCol="0" anchor="t"/>
          <a:lstStyle/>
          <a:p>
            <a:pPr marL="0" indent="0" algn="l">
              <a:lnSpc>
                <a:spcPts val="2191"/>
              </a:lnSpc>
              <a:buNone/>
            </a:pPr>
            <a:r>
              <a:rPr lang="en-US" sz="1369" b="1" dirty="0">
                <a:solidFill>
                  <a:srgbClr val="272525"/>
                </a:solidFill>
                <a:latin typeface="Lato" pitchFamily="34" charset="0"/>
                <a:ea typeface="Lato" pitchFamily="34" charset="-122"/>
                <a:cs typeface="Lato" pitchFamily="34" charset="-120"/>
              </a:rPr>
              <a:t>Trends over time:</a:t>
            </a:r>
            <a:r>
              <a:rPr lang="en-US" sz="1369" dirty="0">
                <a:solidFill>
                  <a:srgbClr val="272525"/>
                </a:solidFill>
                <a:latin typeface="Lato" pitchFamily="34" charset="0"/>
                <a:ea typeface="Lato" pitchFamily="34" charset="-122"/>
                <a:cs typeface="Lato" pitchFamily="34" charset="-120"/>
              </a:rPr>
              <a:t> Track changes in billionaire demographics and wealth over the years</a:t>
            </a:r>
            <a:endParaRPr lang="en-US" sz="136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FFFFFF">
              <a:alpha val="75000"/>
            </a:srgbClr>
          </a:solidFill>
          <a:ln w="11073">
            <a:solidFill>
              <a:srgbClr val="FFFFFF">
                <a:alpha val="64000"/>
              </a:srgbClr>
            </a:solidFill>
            <a:prstDash val="solid"/>
          </a:ln>
        </p:spPr>
        <p:txBody>
          <a:bodyPr/>
          <a:lstStyle/>
          <a:p>
            <a:endParaRPr lang="en-US"/>
          </a:p>
        </p:txBody>
      </p:sp>
      <p:sp>
        <p:nvSpPr>
          <p:cNvPr id="4" name="Text 1"/>
          <p:cNvSpPr/>
          <p:nvPr/>
        </p:nvSpPr>
        <p:spPr>
          <a:xfrm>
            <a:off x="3105864" y="487323"/>
            <a:ext cx="3544610" cy="553760"/>
          </a:xfrm>
          <a:prstGeom prst="rect">
            <a:avLst/>
          </a:prstGeom>
          <a:noFill/>
          <a:ln/>
        </p:spPr>
        <p:txBody>
          <a:bodyPr wrap="none" rtlCol="0" anchor="t"/>
          <a:lstStyle/>
          <a:p>
            <a:pPr marL="0" indent="0">
              <a:lnSpc>
                <a:spcPts val="4361"/>
              </a:lnSpc>
              <a:buNone/>
            </a:pPr>
            <a:r>
              <a:rPr lang="en-US" sz="3489" dirty="0">
                <a:solidFill>
                  <a:srgbClr val="312F2B"/>
                </a:solidFill>
                <a:latin typeface="Gelasio" pitchFamily="34" charset="0"/>
                <a:ea typeface="Gelasio" pitchFamily="34" charset="-122"/>
                <a:cs typeface="Gelasio" pitchFamily="34" charset="-120"/>
              </a:rPr>
              <a:t>Dataset</a:t>
            </a:r>
            <a:endParaRPr lang="en-US" sz="3489" dirty="0"/>
          </a:p>
        </p:txBody>
      </p:sp>
      <p:pic>
        <p:nvPicPr>
          <p:cNvPr id="5" name="Image 1" descr="preencoded.png"/>
          <p:cNvPicPr>
            <a:picLocks noChangeAspect="1"/>
          </p:cNvPicPr>
          <p:nvPr/>
        </p:nvPicPr>
        <p:blipFill>
          <a:blip r:embed="rId4"/>
          <a:stretch>
            <a:fillRect/>
          </a:stretch>
        </p:blipFill>
        <p:spPr>
          <a:xfrm>
            <a:off x="3105864" y="1395532"/>
            <a:ext cx="8418552" cy="3240881"/>
          </a:xfrm>
          <a:prstGeom prst="rect">
            <a:avLst/>
          </a:prstGeom>
        </p:spPr>
      </p:pic>
      <p:sp>
        <p:nvSpPr>
          <p:cNvPr id="6" name="Text 2"/>
          <p:cNvSpPr/>
          <p:nvPr/>
        </p:nvSpPr>
        <p:spPr>
          <a:xfrm>
            <a:off x="3105864" y="4835723"/>
            <a:ext cx="8418552" cy="283607"/>
          </a:xfrm>
          <a:prstGeom prst="rect">
            <a:avLst/>
          </a:prstGeom>
          <a:noFill/>
          <a:ln/>
        </p:spPr>
        <p:txBody>
          <a:bodyPr wrap="none" rtlCol="0" anchor="t"/>
          <a:lstStyle/>
          <a:p>
            <a:pPr marL="0" indent="0">
              <a:lnSpc>
                <a:spcPts val="2233"/>
              </a:lnSpc>
              <a:buNone/>
            </a:pPr>
            <a:r>
              <a:rPr lang="en-US" sz="1396" b="1" dirty="0">
                <a:solidFill>
                  <a:srgbClr val="272525"/>
                </a:solidFill>
                <a:latin typeface="Lato" pitchFamily="34" charset="0"/>
                <a:ea typeface="Lato" pitchFamily="34" charset="-122"/>
                <a:cs typeface="Lato" pitchFamily="34" charset="-120"/>
              </a:rPr>
              <a:t>Columns</a:t>
            </a:r>
            <a:endParaRPr lang="en-US" sz="1396" dirty="0"/>
          </a:p>
        </p:txBody>
      </p:sp>
      <p:pic>
        <p:nvPicPr>
          <p:cNvPr id="7" name="Image 2" descr="preencoded.png"/>
          <p:cNvPicPr>
            <a:picLocks noChangeAspect="1"/>
          </p:cNvPicPr>
          <p:nvPr/>
        </p:nvPicPr>
        <p:blipFill>
          <a:blip r:embed="rId5"/>
          <a:stretch>
            <a:fillRect/>
          </a:stretch>
        </p:blipFill>
        <p:spPr>
          <a:xfrm>
            <a:off x="3105864" y="5318641"/>
            <a:ext cx="7643217" cy="24257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052637" y="611029"/>
            <a:ext cx="4431625" cy="692467"/>
          </a:xfrm>
          <a:prstGeom prst="rect">
            <a:avLst/>
          </a:prstGeom>
          <a:noFill/>
          <a:ln/>
        </p:spPr>
        <p:txBody>
          <a:bodyPr wrap="none" rtlCol="0" anchor="t"/>
          <a:lstStyle/>
          <a:p>
            <a:pPr marL="0" indent="0">
              <a:lnSpc>
                <a:spcPts val="5452"/>
              </a:lnSpc>
              <a:buNone/>
            </a:pPr>
            <a:r>
              <a:rPr lang="en-US" sz="4362" dirty="0">
                <a:solidFill>
                  <a:srgbClr val="312F2B"/>
                </a:solidFill>
                <a:latin typeface="Gelasio" pitchFamily="34" charset="0"/>
                <a:ea typeface="Gelasio" pitchFamily="34" charset="-122"/>
                <a:cs typeface="Gelasio" pitchFamily="34" charset="-120"/>
              </a:rPr>
              <a:t>Problems</a:t>
            </a:r>
            <a:endParaRPr lang="en-US" sz="4362" dirty="0"/>
          </a:p>
        </p:txBody>
      </p:sp>
      <p:sp>
        <p:nvSpPr>
          <p:cNvPr id="5" name="Shape 2"/>
          <p:cNvSpPr/>
          <p:nvPr/>
        </p:nvSpPr>
        <p:spPr>
          <a:xfrm>
            <a:off x="7293054" y="1746647"/>
            <a:ext cx="44291" cy="5871924"/>
          </a:xfrm>
          <a:prstGeom prst="rect">
            <a:avLst/>
          </a:prstGeom>
          <a:solidFill>
            <a:srgbClr val="D1D1C7"/>
          </a:solidFill>
          <a:ln/>
        </p:spPr>
        <p:txBody>
          <a:bodyPr/>
          <a:lstStyle/>
          <a:p>
            <a:endParaRPr lang="en-US"/>
          </a:p>
        </p:txBody>
      </p:sp>
      <p:sp>
        <p:nvSpPr>
          <p:cNvPr id="6" name="Shape 3"/>
          <p:cNvSpPr/>
          <p:nvPr/>
        </p:nvSpPr>
        <p:spPr>
          <a:xfrm>
            <a:off x="7564457" y="2146697"/>
            <a:ext cx="775454" cy="44291"/>
          </a:xfrm>
          <a:prstGeom prst="rect">
            <a:avLst/>
          </a:prstGeom>
          <a:solidFill>
            <a:srgbClr val="D1D1C7"/>
          </a:solidFill>
          <a:ln/>
        </p:spPr>
        <p:txBody>
          <a:bodyPr/>
          <a:lstStyle/>
          <a:p>
            <a:endParaRPr lang="en-US"/>
          </a:p>
        </p:txBody>
      </p:sp>
      <p:sp>
        <p:nvSpPr>
          <p:cNvPr id="7" name="Shape 4"/>
          <p:cNvSpPr/>
          <p:nvPr/>
        </p:nvSpPr>
        <p:spPr>
          <a:xfrm>
            <a:off x="7065943" y="1919645"/>
            <a:ext cx="498515" cy="498515"/>
          </a:xfrm>
          <a:prstGeom prst="roundRect">
            <a:avLst>
              <a:gd name="adj" fmla="val 20002"/>
            </a:avLst>
          </a:prstGeom>
          <a:solidFill>
            <a:srgbClr val="E8E8E3"/>
          </a:solidFill>
          <a:ln w="13811">
            <a:solidFill>
              <a:srgbClr val="D1D1C7"/>
            </a:solidFill>
            <a:prstDash val="solid"/>
          </a:ln>
        </p:spPr>
        <p:txBody>
          <a:bodyPr/>
          <a:lstStyle/>
          <a:p>
            <a:endParaRPr lang="en-US"/>
          </a:p>
        </p:txBody>
      </p:sp>
      <p:sp>
        <p:nvSpPr>
          <p:cNvPr id="8" name="Text 5"/>
          <p:cNvSpPr/>
          <p:nvPr/>
        </p:nvSpPr>
        <p:spPr>
          <a:xfrm>
            <a:off x="7242750" y="1961078"/>
            <a:ext cx="144780" cy="415528"/>
          </a:xfrm>
          <a:prstGeom prst="rect">
            <a:avLst/>
          </a:prstGeom>
          <a:noFill/>
          <a:ln/>
        </p:spPr>
        <p:txBody>
          <a:bodyPr wrap="none" rtlCol="0" anchor="t"/>
          <a:lstStyle/>
          <a:p>
            <a:pPr marL="0" indent="0" algn="ctr">
              <a:lnSpc>
                <a:spcPts val="3271"/>
              </a:lnSpc>
              <a:buNone/>
            </a:pPr>
            <a:r>
              <a:rPr lang="en-US" sz="2617" dirty="0">
                <a:solidFill>
                  <a:srgbClr val="272525"/>
                </a:solidFill>
                <a:latin typeface="Gelasio" pitchFamily="34" charset="0"/>
                <a:ea typeface="Gelasio" pitchFamily="34" charset="-122"/>
                <a:cs typeface="Gelasio" pitchFamily="34" charset="-120"/>
              </a:rPr>
              <a:t>1</a:t>
            </a:r>
            <a:endParaRPr lang="en-US" sz="2617" dirty="0"/>
          </a:p>
        </p:txBody>
      </p:sp>
      <p:sp>
        <p:nvSpPr>
          <p:cNvPr id="9" name="Text 6"/>
          <p:cNvSpPr/>
          <p:nvPr/>
        </p:nvSpPr>
        <p:spPr>
          <a:xfrm>
            <a:off x="8533805" y="1968222"/>
            <a:ext cx="2215753" cy="346115"/>
          </a:xfrm>
          <a:prstGeom prst="rect">
            <a:avLst/>
          </a:prstGeom>
          <a:noFill/>
          <a:ln/>
        </p:spPr>
        <p:txBody>
          <a:bodyPr wrap="none" rtlCol="0" anchor="t"/>
          <a:lstStyle/>
          <a:p>
            <a:pPr marL="0" indent="0" algn="l">
              <a:lnSpc>
                <a:spcPts val="2726"/>
              </a:lnSpc>
              <a:buNone/>
            </a:pPr>
            <a:r>
              <a:rPr lang="en-US" sz="2181" b="1" dirty="0">
                <a:solidFill>
                  <a:srgbClr val="272525"/>
                </a:solidFill>
                <a:latin typeface="Gelasio" pitchFamily="34" charset="0"/>
                <a:ea typeface="Gelasio" pitchFamily="34" charset="-122"/>
                <a:cs typeface="Gelasio" pitchFamily="34" charset="-120"/>
              </a:rPr>
              <a:t>Null Values</a:t>
            </a:r>
            <a:endParaRPr lang="en-US" sz="2181" dirty="0"/>
          </a:p>
        </p:txBody>
      </p:sp>
      <p:sp>
        <p:nvSpPr>
          <p:cNvPr id="10" name="Shape 7"/>
          <p:cNvSpPr/>
          <p:nvPr/>
        </p:nvSpPr>
        <p:spPr>
          <a:xfrm>
            <a:off x="6290489" y="3254573"/>
            <a:ext cx="775454" cy="44291"/>
          </a:xfrm>
          <a:prstGeom prst="rect">
            <a:avLst/>
          </a:prstGeom>
          <a:solidFill>
            <a:srgbClr val="D1D1C7"/>
          </a:solidFill>
          <a:ln/>
        </p:spPr>
        <p:txBody>
          <a:bodyPr/>
          <a:lstStyle/>
          <a:p>
            <a:endParaRPr lang="en-US"/>
          </a:p>
        </p:txBody>
      </p:sp>
      <p:sp>
        <p:nvSpPr>
          <p:cNvPr id="11" name="Shape 8"/>
          <p:cNvSpPr/>
          <p:nvPr/>
        </p:nvSpPr>
        <p:spPr>
          <a:xfrm>
            <a:off x="7065943" y="3027521"/>
            <a:ext cx="498515" cy="498515"/>
          </a:xfrm>
          <a:prstGeom prst="roundRect">
            <a:avLst>
              <a:gd name="adj" fmla="val 20002"/>
            </a:avLst>
          </a:prstGeom>
          <a:solidFill>
            <a:srgbClr val="E8E8E3"/>
          </a:solidFill>
          <a:ln w="13811">
            <a:solidFill>
              <a:srgbClr val="D1D1C7"/>
            </a:solidFill>
            <a:prstDash val="solid"/>
          </a:ln>
        </p:spPr>
        <p:txBody>
          <a:bodyPr/>
          <a:lstStyle/>
          <a:p>
            <a:endParaRPr lang="en-US"/>
          </a:p>
        </p:txBody>
      </p:sp>
      <p:sp>
        <p:nvSpPr>
          <p:cNvPr id="12" name="Text 9"/>
          <p:cNvSpPr/>
          <p:nvPr/>
        </p:nvSpPr>
        <p:spPr>
          <a:xfrm>
            <a:off x="7219890" y="3068955"/>
            <a:ext cx="190500" cy="415528"/>
          </a:xfrm>
          <a:prstGeom prst="rect">
            <a:avLst/>
          </a:prstGeom>
          <a:noFill/>
          <a:ln/>
        </p:spPr>
        <p:txBody>
          <a:bodyPr wrap="none" rtlCol="0" anchor="t"/>
          <a:lstStyle/>
          <a:p>
            <a:pPr marL="0" indent="0" algn="ctr">
              <a:lnSpc>
                <a:spcPts val="3271"/>
              </a:lnSpc>
              <a:buNone/>
            </a:pPr>
            <a:r>
              <a:rPr lang="en-US" sz="2617" dirty="0">
                <a:solidFill>
                  <a:srgbClr val="272525"/>
                </a:solidFill>
                <a:latin typeface="Gelasio" pitchFamily="34" charset="0"/>
                <a:ea typeface="Gelasio" pitchFamily="34" charset="-122"/>
                <a:cs typeface="Gelasio" pitchFamily="34" charset="-120"/>
              </a:rPr>
              <a:t>2</a:t>
            </a:r>
            <a:endParaRPr lang="en-US" sz="2617" dirty="0"/>
          </a:p>
        </p:txBody>
      </p:sp>
      <p:sp>
        <p:nvSpPr>
          <p:cNvPr id="13" name="Text 10"/>
          <p:cNvSpPr/>
          <p:nvPr/>
        </p:nvSpPr>
        <p:spPr>
          <a:xfrm>
            <a:off x="2052637" y="3076099"/>
            <a:ext cx="4043958" cy="692229"/>
          </a:xfrm>
          <a:prstGeom prst="rect">
            <a:avLst/>
          </a:prstGeom>
          <a:noFill/>
          <a:ln/>
        </p:spPr>
        <p:txBody>
          <a:bodyPr wrap="square" rtlCol="0" anchor="t"/>
          <a:lstStyle/>
          <a:p>
            <a:pPr marL="0" indent="0" algn="r">
              <a:lnSpc>
                <a:spcPts val="2726"/>
              </a:lnSpc>
              <a:buNone/>
            </a:pPr>
            <a:r>
              <a:rPr lang="en-US" sz="2181" b="1" dirty="0">
                <a:solidFill>
                  <a:srgbClr val="272525"/>
                </a:solidFill>
                <a:latin typeface="Gelasio" pitchFamily="34" charset="0"/>
                <a:ea typeface="Gelasio" pitchFamily="34" charset="-122"/>
                <a:cs typeface="Gelasio" pitchFamily="34" charset="-120"/>
              </a:rPr>
              <a:t>Remove Unnecessary data in column</a:t>
            </a:r>
            <a:endParaRPr lang="en-US" sz="2181" dirty="0"/>
          </a:p>
        </p:txBody>
      </p:sp>
      <p:sp>
        <p:nvSpPr>
          <p:cNvPr id="14" name="Shape 11"/>
          <p:cNvSpPr/>
          <p:nvPr/>
        </p:nvSpPr>
        <p:spPr>
          <a:xfrm>
            <a:off x="7564457" y="4251603"/>
            <a:ext cx="775454" cy="44291"/>
          </a:xfrm>
          <a:prstGeom prst="rect">
            <a:avLst/>
          </a:prstGeom>
          <a:solidFill>
            <a:srgbClr val="D1D1C7"/>
          </a:solidFill>
          <a:ln/>
        </p:spPr>
        <p:txBody>
          <a:bodyPr/>
          <a:lstStyle/>
          <a:p>
            <a:endParaRPr lang="en-US"/>
          </a:p>
        </p:txBody>
      </p:sp>
      <p:sp>
        <p:nvSpPr>
          <p:cNvPr id="15" name="Shape 12"/>
          <p:cNvSpPr/>
          <p:nvPr/>
        </p:nvSpPr>
        <p:spPr>
          <a:xfrm>
            <a:off x="7065943" y="4024551"/>
            <a:ext cx="498515" cy="498515"/>
          </a:xfrm>
          <a:prstGeom prst="roundRect">
            <a:avLst>
              <a:gd name="adj" fmla="val 20002"/>
            </a:avLst>
          </a:prstGeom>
          <a:solidFill>
            <a:srgbClr val="E8E8E3"/>
          </a:solidFill>
          <a:ln w="13811">
            <a:solidFill>
              <a:srgbClr val="D1D1C7"/>
            </a:solidFill>
            <a:prstDash val="solid"/>
          </a:ln>
        </p:spPr>
        <p:txBody>
          <a:bodyPr/>
          <a:lstStyle/>
          <a:p>
            <a:endParaRPr lang="en-US"/>
          </a:p>
        </p:txBody>
      </p:sp>
      <p:sp>
        <p:nvSpPr>
          <p:cNvPr id="16" name="Text 13"/>
          <p:cNvSpPr/>
          <p:nvPr/>
        </p:nvSpPr>
        <p:spPr>
          <a:xfrm>
            <a:off x="7223700" y="4065984"/>
            <a:ext cx="182880" cy="415528"/>
          </a:xfrm>
          <a:prstGeom prst="rect">
            <a:avLst/>
          </a:prstGeom>
          <a:noFill/>
          <a:ln/>
        </p:spPr>
        <p:txBody>
          <a:bodyPr wrap="none" rtlCol="0" anchor="t"/>
          <a:lstStyle/>
          <a:p>
            <a:pPr marL="0" indent="0" algn="ctr">
              <a:lnSpc>
                <a:spcPts val="3271"/>
              </a:lnSpc>
              <a:buNone/>
            </a:pPr>
            <a:r>
              <a:rPr lang="en-US" sz="2617" dirty="0">
                <a:solidFill>
                  <a:srgbClr val="272525"/>
                </a:solidFill>
                <a:latin typeface="Gelasio" pitchFamily="34" charset="0"/>
                <a:ea typeface="Gelasio" pitchFamily="34" charset="-122"/>
                <a:cs typeface="Gelasio" pitchFamily="34" charset="-120"/>
              </a:rPr>
              <a:t>3</a:t>
            </a:r>
            <a:endParaRPr lang="en-US" sz="2617" dirty="0"/>
          </a:p>
        </p:txBody>
      </p:sp>
      <p:sp>
        <p:nvSpPr>
          <p:cNvPr id="17" name="Text 14"/>
          <p:cNvSpPr/>
          <p:nvPr/>
        </p:nvSpPr>
        <p:spPr>
          <a:xfrm>
            <a:off x="8533805" y="4073128"/>
            <a:ext cx="4043958" cy="692229"/>
          </a:xfrm>
          <a:prstGeom prst="rect">
            <a:avLst/>
          </a:prstGeom>
          <a:noFill/>
          <a:ln/>
        </p:spPr>
        <p:txBody>
          <a:bodyPr wrap="square" rtlCol="0" anchor="t"/>
          <a:lstStyle/>
          <a:p>
            <a:pPr marL="0" indent="0" algn="l">
              <a:lnSpc>
                <a:spcPts val="2726"/>
              </a:lnSpc>
              <a:buNone/>
            </a:pPr>
            <a:r>
              <a:rPr lang="en-US" sz="2181" b="1" dirty="0">
                <a:solidFill>
                  <a:srgbClr val="272525"/>
                </a:solidFill>
                <a:latin typeface="Gelasio" pitchFamily="34" charset="0"/>
                <a:ea typeface="Gelasio" pitchFamily="34" charset="-122"/>
                <a:cs typeface="Gelasio" pitchFamily="34" charset="-120"/>
              </a:rPr>
              <a:t>Column Datatype are irrelevant</a:t>
            </a:r>
            <a:endParaRPr lang="en-US" sz="2181" dirty="0"/>
          </a:p>
        </p:txBody>
      </p:sp>
      <p:sp>
        <p:nvSpPr>
          <p:cNvPr id="18" name="Text 15"/>
          <p:cNvSpPr/>
          <p:nvPr/>
        </p:nvSpPr>
        <p:spPr>
          <a:xfrm>
            <a:off x="8533805" y="4986933"/>
            <a:ext cx="4043958" cy="354449"/>
          </a:xfrm>
          <a:prstGeom prst="rect">
            <a:avLst/>
          </a:prstGeom>
          <a:noFill/>
          <a:ln/>
        </p:spPr>
        <p:txBody>
          <a:bodyPr wrap="none" rtlCol="0" anchor="t"/>
          <a:lstStyle/>
          <a:p>
            <a:pPr marL="0" indent="0" algn="l">
              <a:lnSpc>
                <a:spcPts val="2792"/>
              </a:lnSpc>
              <a:buNone/>
            </a:pPr>
            <a:endParaRPr lang="en-US" sz="1745" dirty="0"/>
          </a:p>
        </p:txBody>
      </p:sp>
      <p:sp>
        <p:nvSpPr>
          <p:cNvPr id="19" name="Shape 16"/>
          <p:cNvSpPr/>
          <p:nvPr/>
        </p:nvSpPr>
        <p:spPr>
          <a:xfrm>
            <a:off x="6290489" y="5248751"/>
            <a:ext cx="775454" cy="44291"/>
          </a:xfrm>
          <a:prstGeom prst="rect">
            <a:avLst/>
          </a:prstGeom>
          <a:solidFill>
            <a:srgbClr val="D1D1C7"/>
          </a:solidFill>
          <a:ln/>
        </p:spPr>
        <p:txBody>
          <a:bodyPr/>
          <a:lstStyle/>
          <a:p>
            <a:endParaRPr lang="en-US"/>
          </a:p>
        </p:txBody>
      </p:sp>
      <p:sp>
        <p:nvSpPr>
          <p:cNvPr id="20" name="Shape 17"/>
          <p:cNvSpPr/>
          <p:nvPr/>
        </p:nvSpPr>
        <p:spPr>
          <a:xfrm>
            <a:off x="7065943" y="5021699"/>
            <a:ext cx="498515" cy="498515"/>
          </a:xfrm>
          <a:prstGeom prst="roundRect">
            <a:avLst>
              <a:gd name="adj" fmla="val 20002"/>
            </a:avLst>
          </a:prstGeom>
          <a:solidFill>
            <a:srgbClr val="E8E8E3"/>
          </a:solidFill>
          <a:ln w="13811">
            <a:solidFill>
              <a:srgbClr val="D1D1C7"/>
            </a:solidFill>
            <a:prstDash val="solid"/>
          </a:ln>
        </p:spPr>
        <p:txBody>
          <a:bodyPr/>
          <a:lstStyle/>
          <a:p>
            <a:endParaRPr lang="en-US"/>
          </a:p>
        </p:txBody>
      </p:sp>
      <p:sp>
        <p:nvSpPr>
          <p:cNvPr id="21" name="Text 18"/>
          <p:cNvSpPr/>
          <p:nvPr/>
        </p:nvSpPr>
        <p:spPr>
          <a:xfrm>
            <a:off x="7219890" y="5063133"/>
            <a:ext cx="190500" cy="415528"/>
          </a:xfrm>
          <a:prstGeom prst="rect">
            <a:avLst/>
          </a:prstGeom>
          <a:noFill/>
          <a:ln/>
        </p:spPr>
        <p:txBody>
          <a:bodyPr wrap="none" rtlCol="0" anchor="t"/>
          <a:lstStyle/>
          <a:p>
            <a:pPr marL="0" indent="0" algn="ctr">
              <a:lnSpc>
                <a:spcPts val="3271"/>
              </a:lnSpc>
              <a:buNone/>
            </a:pPr>
            <a:r>
              <a:rPr lang="en-US" sz="2617" dirty="0">
                <a:solidFill>
                  <a:srgbClr val="272525"/>
                </a:solidFill>
                <a:latin typeface="Gelasio" pitchFamily="34" charset="0"/>
                <a:ea typeface="Gelasio" pitchFamily="34" charset="-122"/>
                <a:cs typeface="Gelasio" pitchFamily="34" charset="-120"/>
              </a:rPr>
              <a:t>4</a:t>
            </a:r>
            <a:endParaRPr lang="en-US" sz="2617" dirty="0"/>
          </a:p>
        </p:txBody>
      </p:sp>
      <p:sp>
        <p:nvSpPr>
          <p:cNvPr id="22" name="Text 19"/>
          <p:cNvSpPr/>
          <p:nvPr/>
        </p:nvSpPr>
        <p:spPr>
          <a:xfrm>
            <a:off x="3795355" y="5070277"/>
            <a:ext cx="2301240" cy="346115"/>
          </a:xfrm>
          <a:prstGeom prst="rect">
            <a:avLst/>
          </a:prstGeom>
          <a:noFill/>
          <a:ln/>
        </p:spPr>
        <p:txBody>
          <a:bodyPr wrap="none" rtlCol="0" anchor="t"/>
          <a:lstStyle/>
          <a:p>
            <a:pPr marL="0" indent="0" algn="r">
              <a:lnSpc>
                <a:spcPts val="2726"/>
              </a:lnSpc>
              <a:buNone/>
            </a:pPr>
            <a:r>
              <a:rPr lang="en-US" sz="2181" b="1" dirty="0">
                <a:solidFill>
                  <a:srgbClr val="272525"/>
                </a:solidFill>
                <a:latin typeface="Gelasio" pitchFamily="34" charset="0"/>
                <a:ea typeface="Gelasio" pitchFamily="34" charset="-122"/>
                <a:cs typeface="Gelasio" pitchFamily="34" charset="-120"/>
              </a:rPr>
              <a:t>Redundant Data</a:t>
            </a:r>
            <a:endParaRPr lang="en-US" sz="2181" dirty="0"/>
          </a:p>
        </p:txBody>
      </p:sp>
      <p:sp>
        <p:nvSpPr>
          <p:cNvPr id="23" name="Shape 20"/>
          <p:cNvSpPr/>
          <p:nvPr/>
        </p:nvSpPr>
        <p:spPr>
          <a:xfrm>
            <a:off x="7564457" y="6245900"/>
            <a:ext cx="775454" cy="44291"/>
          </a:xfrm>
          <a:prstGeom prst="rect">
            <a:avLst/>
          </a:prstGeom>
          <a:solidFill>
            <a:srgbClr val="D1D1C7"/>
          </a:solidFill>
          <a:ln/>
        </p:spPr>
        <p:txBody>
          <a:bodyPr/>
          <a:lstStyle/>
          <a:p>
            <a:endParaRPr lang="en-US"/>
          </a:p>
        </p:txBody>
      </p:sp>
      <p:sp>
        <p:nvSpPr>
          <p:cNvPr id="24" name="Shape 21"/>
          <p:cNvSpPr/>
          <p:nvPr/>
        </p:nvSpPr>
        <p:spPr>
          <a:xfrm>
            <a:off x="7065943" y="6018848"/>
            <a:ext cx="498515" cy="498515"/>
          </a:xfrm>
          <a:prstGeom prst="roundRect">
            <a:avLst>
              <a:gd name="adj" fmla="val 20002"/>
            </a:avLst>
          </a:prstGeom>
          <a:solidFill>
            <a:srgbClr val="E8E8E3"/>
          </a:solidFill>
          <a:ln w="13811">
            <a:solidFill>
              <a:srgbClr val="D1D1C7"/>
            </a:solidFill>
            <a:prstDash val="solid"/>
          </a:ln>
        </p:spPr>
        <p:txBody>
          <a:bodyPr/>
          <a:lstStyle/>
          <a:p>
            <a:endParaRPr lang="en-US"/>
          </a:p>
        </p:txBody>
      </p:sp>
      <p:sp>
        <p:nvSpPr>
          <p:cNvPr id="25" name="Text 22"/>
          <p:cNvSpPr/>
          <p:nvPr/>
        </p:nvSpPr>
        <p:spPr>
          <a:xfrm>
            <a:off x="7227510" y="6060281"/>
            <a:ext cx="175260" cy="415528"/>
          </a:xfrm>
          <a:prstGeom prst="rect">
            <a:avLst/>
          </a:prstGeom>
          <a:noFill/>
          <a:ln/>
        </p:spPr>
        <p:txBody>
          <a:bodyPr wrap="none" rtlCol="0" anchor="t"/>
          <a:lstStyle/>
          <a:p>
            <a:pPr marL="0" indent="0" algn="ctr">
              <a:lnSpc>
                <a:spcPts val="3271"/>
              </a:lnSpc>
              <a:buNone/>
            </a:pPr>
            <a:r>
              <a:rPr lang="en-US" sz="2617" dirty="0">
                <a:solidFill>
                  <a:srgbClr val="272525"/>
                </a:solidFill>
                <a:latin typeface="Gelasio" pitchFamily="34" charset="0"/>
                <a:ea typeface="Gelasio" pitchFamily="34" charset="-122"/>
                <a:cs typeface="Gelasio" pitchFamily="34" charset="-120"/>
              </a:rPr>
              <a:t>5</a:t>
            </a:r>
            <a:endParaRPr lang="en-US" sz="2617" dirty="0"/>
          </a:p>
        </p:txBody>
      </p:sp>
      <p:sp>
        <p:nvSpPr>
          <p:cNvPr id="26" name="Text 23"/>
          <p:cNvSpPr/>
          <p:nvPr/>
        </p:nvSpPr>
        <p:spPr>
          <a:xfrm>
            <a:off x="8533805" y="6067425"/>
            <a:ext cx="4043958" cy="1038344"/>
          </a:xfrm>
          <a:prstGeom prst="rect">
            <a:avLst/>
          </a:prstGeom>
          <a:noFill/>
          <a:ln/>
        </p:spPr>
        <p:txBody>
          <a:bodyPr wrap="square" rtlCol="0" anchor="t"/>
          <a:lstStyle/>
          <a:p>
            <a:pPr marL="0" indent="0" algn="l">
              <a:lnSpc>
                <a:spcPts val="2726"/>
              </a:lnSpc>
              <a:buNone/>
            </a:pPr>
            <a:r>
              <a:rPr lang="en-US" sz="2181" b="1" dirty="0">
                <a:solidFill>
                  <a:srgbClr val="272525"/>
                </a:solidFill>
                <a:latin typeface="Gelasio" pitchFamily="34" charset="0"/>
                <a:ea typeface="Gelasio" pitchFamily="34" charset="-122"/>
                <a:cs typeface="Gelasio" pitchFamily="34" charset="-120"/>
              </a:rPr>
              <a:t>Get missing locations in columns from longitude and latitude.</a:t>
            </a:r>
            <a:endParaRPr lang="en-US" sz="218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037993" y="696754"/>
            <a:ext cx="470154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Tools and Methods</a:t>
            </a:r>
            <a:endParaRPr lang="en-US" sz="4374" dirty="0"/>
          </a:p>
        </p:txBody>
      </p:sp>
      <p:sp>
        <p:nvSpPr>
          <p:cNvPr id="5" name="Shape 2"/>
          <p:cNvSpPr/>
          <p:nvPr/>
        </p:nvSpPr>
        <p:spPr>
          <a:xfrm>
            <a:off x="2037993" y="1724382"/>
            <a:ext cx="10554414" cy="5203150"/>
          </a:xfrm>
          <a:prstGeom prst="roundRect">
            <a:avLst>
              <a:gd name="adj" fmla="val 1922"/>
            </a:avLst>
          </a:prstGeom>
          <a:solidFill>
            <a:srgbClr val="E8E8E3"/>
          </a:solidFill>
          <a:ln w="13811">
            <a:solidFill>
              <a:srgbClr val="D1D1C7"/>
            </a:solidFill>
            <a:prstDash val="solid"/>
          </a:ln>
        </p:spPr>
        <p:txBody>
          <a:bodyPr/>
          <a:lstStyle/>
          <a:p>
            <a:endParaRPr lang="en-US"/>
          </a:p>
        </p:txBody>
      </p:sp>
      <p:sp>
        <p:nvSpPr>
          <p:cNvPr id="6" name="Text 3"/>
          <p:cNvSpPr/>
          <p:nvPr/>
        </p:nvSpPr>
        <p:spPr>
          <a:xfrm>
            <a:off x="2629376" y="1960364"/>
            <a:ext cx="9727049"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272525"/>
                </a:solidFill>
                <a:latin typeface="Lato" pitchFamily="34" charset="0"/>
                <a:ea typeface="Lato" pitchFamily="34" charset="-122"/>
                <a:cs typeface="Lato" pitchFamily="34" charset="-120"/>
              </a:rPr>
              <a:t>Vizier Tool</a:t>
            </a:r>
            <a:endParaRPr lang="en-US" sz="1750" dirty="0"/>
          </a:p>
        </p:txBody>
      </p:sp>
      <p:sp>
        <p:nvSpPr>
          <p:cNvPr id="7" name="Text 4"/>
          <p:cNvSpPr/>
          <p:nvPr/>
        </p:nvSpPr>
        <p:spPr>
          <a:xfrm>
            <a:off x="2629376" y="2404586"/>
            <a:ext cx="9727049"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272525"/>
                </a:solidFill>
                <a:latin typeface="Lato" pitchFamily="34" charset="0"/>
                <a:ea typeface="Lato" pitchFamily="34" charset="-122"/>
                <a:cs typeface="Lato" pitchFamily="34" charset="-120"/>
              </a:rPr>
              <a:t>Jupyter Notebook</a:t>
            </a:r>
            <a:endParaRPr lang="en-US" sz="1750" dirty="0"/>
          </a:p>
        </p:txBody>
      </p:sp>
      <p:sp>
        <p:nvSpPr>
          <p:cNvPr id="8" name="Text 5"/>
          <p:cNvSpPr/>
          <p:nvPr/>
        </p:nvSpPr>
        <p:spPr>
          <a:xfrm>
            <a:off x="2629376" y="2848808"/>
            <a:ext cx="9727049"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272525"/>
                </a:solidFill>
                <a:latin typeface="Lato" pitchFamily="34" charset="0"/>
                <a:ea typeface="Lato" pitchFamily="34" charset="-122"/>
                <a:cs typeface="Lato" pitchFamily="34" charset="-120"/>
              </a:rPr>
              <a:t>Libraries:</a:t>
            </a:r>
            <a:endParaRPr lang="en-US" sz="1750" dirty="0"/>
          </a:p>
        </p:txBody>
      </p:sp>
      <p:sp>
        <p:nvSpPr>
          <p:cNvPr id="9" name="Text 6"/>
          <p:cNvSpPr/>
          <p:nvPr/>
        </p:nvSpPr>
        <p:spPr>
          <a:xfrm>
            <a:off x="2273975" y="3404116"/>
            <a:ext cx="10082451"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A Python client for various well-known geocoding websites is called Geopy. </a:t>
            </a:r>
            <a:endParaRPr lang="en-US" sz="1750" dirty="0"/>
          </a:p>
        </p:txBody>
      </p:sp>
      <p:sp>
        <p:nvSpPr>
          <p:cNvPr id="10" name="Text 7"/>
          <p:cNvSpPr/>
          <p:nvPr/>
        </p:nvSpPr>
        <p:spPr>
          <a:xfrm>
            <a:off x="2273975" y="3959423"/>
            <a:ext cx="10082451"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Working with structured data, especially tabular data, can be facilitated by using Pandas, an open-source Python library that offers data structures and data analysis tools.</a:t>
            </a:r>
            <a:endParaRPr lang="en-US" sz="1750" dirty="0"/>
          </a:p>
        </p:txBody>
      </p:sp>
      <p:sp>
        <p:nvSpPr>
          <p:cNvPr id="11" name="Text 8"/>
          <p:cNvSpPr/>
          <p:nvPr/>
        </p:nvSpPr>
        <p:spPr>
          <a:xfrm>
            <a:off x="2273975" y="4870133"/>
            <a:ext cx="10082451"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A set of functions for handling multidimensional arrays and multidimensional array objects make up the open-source Python library Numpy. </a:t>
            </a:r>
            <a:endParaRPr lang="en-US" sz="1750" dirty="0"/>
          </a:p>
        </p:txBody>
      </p:sp>
      <p:sp>
        <p:nvSpPr>
          <p:cNvPr id="12" name="Text 9"/>
          <p:cNvSpPr/>
          <p:nvPr/>
        </p:nvSpPr>
        <p:spPr>
          <a:xfrm>
            <a:off x="2273975" y="5780842"/>
            <a:ext cx="10082451"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Matplotlibrary, Seaborn and Plotipy libraries for plotting cleaned data on various plot for better analysis.</a:t>
            </a:r>
            <a:endParaRPr lang="en-US" sz="1750" dirty="0"/>
          </a:p>
        </p:txBody>
      </p:sp>
      <p:sp>
        <p:nvSpPr>
          <p:cNvPr id="13" name="Text 10"/>
          <p:cNvSpPr/>
          <p:nvPr/>
        </p:nvSpPr>
        <p:spPr>
          <a:xfrm>
            <a:off x="2273975" y="6336149"/>
            <a:ext cx="10082451" cy="355402"/>
          </a:xfrm>
          <a:prstGeom prst="rect">
            <a:avLst/>
          </a:prstGeom>
          <a:noFill/>
          <a:ln/>
        </p:spPr>
        <p:txBody>
          <a:bodyPr wrap="none" rtlCol="0" anchor="t"/>
          <a:lstStyle/>
          <a:p>
            <a:pPr marL="0" indent="0">
              <a:lnSpc>
                <a:spcPts val="2799"/>
              </a:lnSpc>
              <a:buNone/>
            </a:pPr>
            <a:endParaRPr lang="en-US" sz="1750" dirty="0"/>
          </a:p>
        </p:txBody>
      </p:sp>
      <p:sp>
        <p:nvSpPr>
          <p:cNvPr id="14" name="Text 11"/>
          <p:cNvSpPr/>
          <p:nvPr/>
        </p:nvSpPr>
        <p:spPr>
          <a:xfrm>
            <a:off x="2037993" y="7177445"/>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FFFFFF">
              <a:alpha val="75000"/>
            </a:srgbClr>
          </a:solidFill>
          <a:ln w="12025">
            <a:solidFill>
              <a:srgbClr val="FFFFFF">
                <a:alpha val="64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31743"/>
          </a:xfrm>
          <a:prstGeom prst="rect">
            <a:avLst/>
          </a:prstGeom>
        </p:spPr>
      </p:pic>
      <p:sp>
        <p:nvSpPr>
          <p:cNvPr id="5" name="Shape 1"/>
          <p:cNvSpPr/>
          <p:nvPr/>
        </p:nvSpPr>
        <p:spPr>
          <a:xfrm>
            <a:off x="0" y="0"/>
            <a:ext cx="14630400" cy="8231743"/>
          </a:xfrm>
          <a:prstGeom prst="rect">
            <a:avLst/>
          </a:prstGeom>
          <a:solidFill>
            <a:srgbClr val="FFFFFF">
              <a:alpha val="85000"/>
            </a:srgbClr>
          </a:solidFill>
          <a:ln/>
        </p:spPr>
        <p:txBody>
          <a:bodyPr/>
          <a:lstStyle/>
          <a:p>
            <a:endParaRPr lang="en-US"/>
          </a:p>
        </p:txBody>
      </p:sp>
      <p:sp>
        <p:nvSpPr>
          <p:cNvPr id="6" name="Text 2"/>
          <p:cNvSpPr/>
          <p:nvPr/>
        </p:nvSpPr>
        <p:spPr>
          <a:xfrm>
            <a:off x="2737366" y="529947"/>
            <a:ext cx="8473440" cy="602218"/>
          </a:xfrm>
          <a:prstGeom prst="rect">
            <a:avLst/>
          </a:prstGeom>
          <a:noFill/>
          <a:ln/>
        </p:spPr>
        <p:txBody>
          <a:bodyPr wrap="none" rtlCol="0" anchor="t"/>
          <a:lstStyle/>
          <a:p>
            <a:pPr marL="0" indent="0">
              <a:lnSpc>
                <a:spcPts val="4743"/>
              </a:lnSpc>
              <a:buNone/>
            </a:pPr>
            <a:r>
              <a:rPr lang="en-US" sz="3794" dirty="0">
                <a:solidFill>
                  <a:srgbClr val="312F2B"/>
                </a:solidFill>
                <a:latin typeface="Gelasio" pitchFamily="34" charset="0"/>
                <a:ea typeface="Gelasio" pitchFamily="34" charset="-122"/>
                <a:cs typeface="Gelasio" pitchFamily="34" charset="-120"/>
              </a:rPr>
              <a:t>Solution 1 : Remove Redundant Column</a:t>
            </a:r>
            <a:endParaRPr lang="en-US" sz="3794" dirty="0"/>
          </a:p>
        </p:txBody>
      </p:sp>
      <p:sp>
        <p:nvSpPr>
          <p:cNvPr id="7" name="Text 3"/>
          <p:cNvSpPr/>
          <p:nvPr/>
        </p:nvSpPr>
        <p:spPr>
          <a:xfrm>
            <a:off x="2737366" y="1421249"/>
            <a:ext cx="9155668" cy="616744"/>
          </a:xfrm>
          <a:prstGeom prst="rect">
            <a:avLst/>
          </a:prstGeom>
          <a:noFill/>
          <a:ln/>
        </p:spPr>
        <p:txBody>
          <a:bodyPr wrap="square" rtlCol="0" anchor="t"/>
          <a:lstStyle/>
          <a:p>
            <a:pPr marL="0" indent="0">
              <a:lnSpc>
                <a:spcPts val="2428"/>
              </a:lnSpc>
              <a:buNone/>
            </a:pPr>
            <a:r>
              <a:rPr lang="en-US" sz="1518" dirty="0">
                <a:solidFill>
                  <a:srgbClr val="272525"/>
                </a:solidFill>
                <a:latin typeface="Lato" pitchFamily="34" charset="0"/>
                <a:ea typeface="Lato" pitchFamily="34" charset="-122"/>
                <a:cs typeface="Lato" pitchFamily="34" charset="-120"/>
              </a:rPr>
              <a:t>Removing redundant column from dataset such as BIRTHYEAR, BIRTHDAY, BIRTHMONTH , LASTNAME and FIRSTNAME.</a:t>
            </a:r>
            <a:endParaRPr lang="en-US" sz="1518" dirty="0"/>
          </a:p>
        </p:txBody>
      </p:sp>
      <p:pic>
        <p:nvPicPr>
          <p:cNvPr id="8" name="Image 2" descr="preencoded.png"/>
          <p:cNvPicPr>
            <a:picLocks noChangeAspect="1"/>
          </p:cNvPicPr>
          <p:nvPr/>
        </p:nvPicPr>
        <p:blipFill>
          <a:blip r:embed="rId5"/>
          <a:stretch>
            <a:fillRect/>
          </a:stretch>
        </p:blipFill>
        <p:spPr>
          <a:xfrm>
            <a:off x="2737366" y="2254806"/>
            <a:ext cx="7720727" cy="54469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US"/>
          </a:p>
        </p:txBody>
      </p:sp>
      <p:sp>
        <p:nvSpPr>
          <p:cNvPr id="4" name="Text 1"/>
          <p:cNvSpPr/>
          <p:nvPr/>
        </p:nvSpPr>
        <p:spPr>
          <a:xfrm>
            <a:off x="2037993" y="955000"/>
            <a:ext cx="10554414" cy="1388745"/>
          </a:xfrm>
          <a:prstGeom prst="rect">
            <a:avLst/>
          </a:prstGeom>
          <a:noFill/>
          <a:ln/>
        </p:spPr>
        <p:txBody>
          <a:bodyPr wrap="squar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Solution 2 : Remove Unnecessary data in column</a:t>
            </a:r>
            <a:endParaRPr lang="en-US" sz="4374" dirty="0"/>
          </a:p>
        </p:txBody>
      </p:sp>
      <p:sp>
        <p:nvSpPr>
          <p:cNvPr id="5" name="Text 2"/>
          <p:cNvSpPr/>
          <p:nvPr/>
        </p:nvSpPr>
        <p:spPr>
          <a:xfrm>
            <a:off x="2393394" y="2788087"/>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Lato" pitchFamily="34" charset="0"/>
                <a:ea typeface="Lato" pitchFamily="34" charset="-122"/>
                <a:cs typeface="Lato" pitchFamily="34" charset="-120"/>
              </a:rPr>
              <a:t>This consistent '0:00' notation misrepresents the birth times, potentially indicating the absence of specific     time records.</a:t>
            </a:r>
            <a:endParaRPr lang="en-US" sz="1750" dirty="0"/>
          </a:p>
        </p:txBody>
      </p:sp>
      <p:sp>
        <p:nvSpPr>
          <p:cNvPr id="6" name="Text 3"/>
          <p:cNvSpPr/>
          <p:nvPr/>
        </p:nvSpPr>
        <p:spPr>
          <a:xfrm>
            <a:off x="2393394" y="358771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Lato" pitchFamily="34" charset="0"/>
                <a:ea typeface="Lato" pitchFamily="34" charset="-122"/>
                <a:cs typeface="Lato" pitchFamily="34" charset="-120"/>
              </a:rPr>
              <a:t>Removing the '0:00' time component while preserving date information is necessary for accuracy.</a:t>
            </a:r>
            <a:endParaRPr lang="en-US" sz="1750" dirty="0"/>
          </a:p>
        </p:txBody>
      </p:sp>
      <p:pic>
        <p:nvPicPr>
          <p:cNvPr id="7" name="Image 1" descr="preencoded.png"/>
          <p:cNvPicPr>
            <a:picLocks noChangeAspect="1"/>
          </p:cNvPicPr>
          <p:nvPr/>
        </p:nvPicPr>
        <p:blipFill>
          <a:blip r:embed="rId4"/>
          <a:stretch>
            <a:fillRect/>
          </a:stretch>
        </p:blipFill>
        <p:spPr>
          <a:xfrm>
            <a:off x="6536531" y="4175046"/>
            <a:ext cx="1371957" cy="28885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747</Words>
  <Application>Microsoft Office PowerPoint</Application>
  <PresentationFormat>Custom</PresentationFormat>
  <Paragraphs>96</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Consolas</vt:lpstr>
      <vt:lpstr>Gelasio</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Nency Patel</cp:lastModifiedBy>
  <cp:revision>1</cp:revision>
  <dcterms:created xsi:type="dcterms:W3CDTF">2023-12-01T18:38:44Z</dcterms:created>
  <dcterms:modified xsi:type="dcterms:W3CDTF">2023-12-02T05:56:00Z</dcterms:modified>
</cp:coreProperties>
</file>